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69" r:id="rId10"/>
    <p:sldId id="268" r:id="rId11"/>
    <p:sldId id="266" r:id="rId12"/>
    <p:sldId id="267" r:id="rId13"/>
    <p:sldId id="259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9933"/>
    <a:srgbClr val="E1FF8B"/>
    <a:srgbClr val="C8EE8A"/>
    <a:srgbClr val="CCFF33"/>
    <a:srgbClr val="99FF66"/>
    <a:srgbClr val="66FF99"/>
    <a:srgbClr val="00FF00"/>
    <a:srgbClr val="66FF66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-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497DB2-BD21-4AD8-89A8-2F43D236A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2416FC8-DD05-4DA0-90A1-E5422AA23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36FC354-3F29-4B15-BE78-943F43006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9FE535-565D-4EC2-9E0F-0DBA1E9E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16E4A5-B2FF-4548-B452-4F34CA6A0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534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A531E3-8390-48C5-8BD2-CF6E9EE9F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4FFA4A8-AE8D-4790-8A93-68B542D16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D866F04-BF26-4F93-9E4C-B11BBFF69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8578B5-9E63-48D6-90A8-8895F0837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8C049A-CB59-4F69-B9A8-42E2DAEA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976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CFD169D-CF8B-4789-9ED4-EEEC23C380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7DA1B49-99A8-4D50-9CE7-21DE7A708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B25A07-944D-4D70-9F37-B6E8A9CD1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9E3F38-4188-4F8B-B478-2F52EE77D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911A05-087E-41B4-B8F6-C5346FB49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200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E6DE4-A9A6-4518-9C1C-47F7E654D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2B6D00-14EF-4B75-8ACA-7FE3F0BCF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01AA70-3D63-4570-897E-145808AE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EFD9599-1A3F-499C-B946-B807E8F5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C10B04-39D3-4BD0-9C31-3469A090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75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579ABB-43C2-4C54-AC69-AEA1520B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147D495-8119-4EE8-A956-73247BBEF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B5469A-3164-4A6F-8D75-2CAA4ED9F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AF9835E-760E-4580-86FA-7DAF468D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6F3AB4-0E9E-4592-9902-580E96EB7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27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69F5B1-766D-4389-B031-FB6306155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D216CA-6BAA-43CC-8EFC-9B020EFA62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45F3D47-28E0-42BF-BD46-3F52C27FD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78E66BD-CFE6-4D3F-B530-1D27BF5D5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114623E-C5E5-4FB4-9624-CDD75EF71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CD8A65-FB5A-4320-BA55-CD63B6E9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367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3D0137-7A4C-4E4A-820B-928C7F0C3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3DB718-EBE7-430F-93D2-DBD4C7158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88CB471-8DF3-4234-A01B-7A75728B1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C05074D-1561-4F76-A6AC-E0BBEC45C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1D176C1-C4BB-4C01-939C-5B28BC0576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AD1AF73-0988-4356-898F-6121B0795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C29EDA4-BBB4-4541-914D-0E76E2006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FC8F4B-8058-4C1B-B43A-EA7DB67E7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014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E068D4-9F28-406B-A69C-2348801E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536AC97-A2DA-4BF7-8CAD-4CDE1C96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030D1BD-8761-4833-A83A-9AC99E49A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20FC517-DD56-4770-B1E7-7690B1FE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11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0C5B723-496E-4098-A4C9-D4D859A47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EBD1D4D-93DF-4B08-B5A1-76CA19CF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BE8C7CF-B5F3-48EF-8F84-5CD061F1F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22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0912B6-2838-44DB-A2F0-1BD92138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B4CC5C-255D-4CCF-877A-5EB5F4B99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29ED5D9-5FB6-4551-B2A6-BEFC7D645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CF92EC-A3A8-42B0-BCAE-0B40F8EC9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B3358F9-91CB-4DDA-B4CA-C67F141B1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EB32E21-7CFF-4B82-B4C2-1D6C8F99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133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D2B87E-B54B-49AA-9D77-D0144BAA8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A7840C9-7CAE-4486-AD34-3FE9F6A554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DE422ED-3201-486E-8A79-A27D275BA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71EAFF3-1E48-49CB-85F1-372600D9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523AD9-233F-4991-A019-0FC73442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2C3BFD6-3EBB-40A4-95BD-38492554E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558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9B75FA1-4923-4128-B95A-0D9BE21E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2DF17D6-69C4-4F5A-ADBA-CE01FB9E5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AD67F6-4F69-4590-A1D4-74A49FBB6B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ED8BD-FF32-4B7C-BF71-61CA8E596E18}" type="datetimeFigureOut">
              <a:rPr lang="pl-PL" smtClean="0"/>
              <a:t>18.04.2021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C7E92A4-294A-4A3E-8DE2-F690A0BF1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745C363-663A-42BC-AC4F-0E460192E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800A3-F237-4E08-8C94-60813B3BD3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22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dropbox.com/s/e8z2mprhc5lb3fd/Biologia%20prezentacja%20%28do%C5%9Bwiadczenie%29.pptx?dl=0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287B1E-152B-4249-B11C-76ADE9625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74297" y="1786855"/>
            <a:ext cx="5494789" cy="2759978"/>
          </a:xfrm>
        </p:spPr>
        <p:txBody>
          <a:bodyPr>
            <a:noAutofit/>
          </a:bodyPr>
          <a:lstStyle/>
          <a:p>
            <a:r>
              <a:rPr lang="pl-PL" sz="5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  <a:t>Zmiany objętości i masy nasion grochu podczas pęcznienia</a:t>
            </a:r>
            <a:br>
              <a:rPr lang="pl-PL" sz="5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cs typeface="Times New Roman" panose="02020603050405020304" pitchFamily="18" charset="0"/>
              </a:rPr>
            </a:br>
            <a:endParaRPr lang="pl-PL" sz="5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EF276A7-7DA4-4731-AA61-0F065E941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58693" y="5855516"/>
            <a:ext cx="743451" cy="161780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  <p:pic>
        <p:nvPicPr>
          <p:cNvPr id="6" name="Picture 2" descr="Naklejka Lipa liść izolowane • Pixers® - Żyjemy by zmieniać">
            <a:extLst>
              <a:ext uri="{FF2B5EF4-FFF2-40B4-BE49-F238E27FC236}">
                <a16:creationId xmlns:a16="http://schemas.microsoft.com/office/drawing/2014/main" id="{BABCE61A-27EA-4B38-B617-ED719B126B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18" b="89818" l="7650" r="89617">
                        <a14:foregroundMark x1="7650" y1="53455" x2="7650" y2="53455"/>
                        <a14:backgroundMark x1="18033" y1="26545" x2="18033" y2="26545"/>
                        <a14:backgroundMark x1="32240" y1="33091" x2="32240" y2="33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13" t="32457" r="-1295" b="13448"/>
          <a:stretch/>
        </p:blipFill>
        <p:spPr bwMode="auto">
          <a:xfrm rot="10478585">
            <a:off x="10785673" y="5276622"/>
            <a:ext cx="1406520" cy="1662285"/>
          </a:xfrm>
          <a:prstGeom prst="rightBracket">
            <a:avLst>
              <a:gd name="adj" fmla="val 46691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6C31813-2653-4A69-A312-4166B608CD69}"/>
              </a:ext>
            </a:extLst>
          </p:cNvPr>
          <p:cNvSpPr txBox="1"/>
          <p:nvPr/>
        </p:nvSpPr>
        <p:spPr>
          <a:xfrm>
            <a:off x="92279" y="503339"/>
            <a:ext cx="1117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 dirty="0">
                <a:solidFill>
                  <a:srgbClr val="0076FF"/>
                </a:solidFill>
                <a:effectLst/>
                <a:latin typeface="-apple-system"/>
                <a:hlinkClick r:id="rId5"/>
              </a:rPr>
              <a:t>https://www.dropbox.com/s/e8z2mprhc5lb3fd/Biologia%20prezentacja%20%28do%C5%9Bwiadczenie%29.pptx?dl=0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82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8000">
              <a:srgbClr val="E5FEA3"/>
            </a:gs>
            <a:gs pos="100000">
              <a:srgbClr val="99FF66"/>
            </a:gs>
            <a:gs pos="70000">
              <a:srgbClr val="E1FF8B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F5A0407-568D-49D4-975B-D9EA338CE91D}"/>
              </a:ext>
            </a:extLst>
          </p:cNvPr>
          <p:cNvSpPr txBox="1"/>
          <p:nvPr/>
        </p:nvSpPr>
        <p:spPr>
          <a:xfrm>
            <a:off x="944217" y="417443"/>
            <a:ext cx="104659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Tabelaryczne zestawienie wyników doświadczenia: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A000C20-DF81-4D30-B293-2E05DD662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134674"/>
              </p:ext>
            </p:extLst>
          </p:nvPr>
        </p:nvGraphicFramePr>
        <p:xfrm>
          <a:off x="834886" y="1948068"/>
          <a:ext cx="10465905" cy="4417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7865">
                  <a:extLst>
                    <a:ext uri="{9D8B030D-6E8A-4147-A177-3AD203B41FA5}">
                      <a16:colId xmlns:a16="http://schemas.microsoft.com/office/drawing/2014/main" val="1401849780"/>
                    </a:ext>
                  </a:extLst>
                </a:gridCol>
                <a:gridCol w="3489020">
                  <a:extLst>
                    <a:ext uri="{9D8B030D-6E8A-4147-A177-3AD203B41FA5}">
                      <a16:colId xmlns:a16="http://schemas.microsoft.com/office/drawing/2014/main" val="409852884"/>
                    </a:ext>
                  </a:extLst>
                </a:gridCol>
                <a:gridCol w="3489020">
                  <a:extLst>
                    <a:ext uri="{9D8B030D-6E8A-4147-A177-3AD203B41FA5}">
                      <a16:colId xmlns:a16="http://schemas.microsoft.com/office/drawing/2014/main" val="3610745347"/>
                    </a:ext>
                  </a:extLst>
                </a:gridCol>
              </a:tblGrid>
              <a:tr h="108070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nap ITC" panose="04040A07060A02020202" pitchFamily="82" charset="0"/>
                        </a:rPr>
                        <a:t>Nasiona grochu</a:t>
                      </a:r>
                      <a:endParaRPr lang="pl-PL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nap ITC" panose="04040A07060A02020202" pitchFamily="8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97000">
                          <a:srgbClr val="008000"/>
                        </a:gs>
                        <a:gs pos="100000">
                          <a:srgbClr val="99FF66"/>
                        </a:gs>
                        <a:gs pos="37000">
                          <a:srgbClr val="C8EE8A"/>
                        </a:gs>
                        <a:gs pos="13000">
                          <a:srgbClr val="E1FF8B"/>
                        </a:gs>
                      </a:gsLst>
                      <a:lin ang="81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891670"/>
                  </a:ext>
                </a:extLst>
              </a:tr>
              <a:tr h="111123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000" dirty="0">
                          <a:solidFill>
                            <a:schemeClr val="bg1"/>
                          </a:solidFill>
                          <a:effectLst/>
                          <a:latin typeface="Elephant" panose="02020904090505020303" pitchFamily="18" charset="0"/>
                        </a:rPr>
                        <a:t>Na pocz</a:t>
                      </a:r>
                      <a:r>
                        <a:rPr lang="pl-PL" sz="2000" b="1" dirty="0">
                          <a:solidFill>
                            <a:schemeClr val="bg1"/>
                          </a:solidFill>
                          <a:effectLst/>
                          <a:latin typeface="Elephant" panose="02020904090505020303" pitchFamily="18" charset="0"/>
                        </a:rPr>
                        <a:t>ą</a:t>
                      </a:r>
                      <a:r>
                        <a:rPr lang="pl-PL" sz="2000" dirty="0">
                          <a:solidFill>
                            <a:schemeClr val="bg1"/>
                          </a:solidFill>
                          <a:effectLst/>
                          <a:latin typeface="Elephant" panose="02020904090505020303" pitchFamily="18" charset="0"/>
                        </a:rPr>
                        <a:t>tku</a:t>
                      </a:r>
                      <a:endParaRPr lang="pl-PL" sz="2000" dirty="0">
                        <a:solidFill>
                          <a:schemeClr val="bg1"/>
                        </a:solidFill>
                        <a:effectLst/>
                        <a:latin typeface="Elephant" panose="020209040905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000" dirty="0">
                          <a:solidFill>
                            <a:schemeClr val="bg1"/>
                          </a:solidFill>
                          <a:effectLst/>
                          <a:latin typeface="Elephant" panose="02020904090505020303" pitchFamily="18" charset="0"/>
                        </a:rPr>
                        <a:t>Po wykonaniu do</a:t>
                      </a:r>
                      <a:r>
                        <a:rPr lang="pl-PL" sz="2000" b="1" dirty="0">
                          <a:solidFill>
                            <a:schemeClr val="bg1"/>
                          </a:solidFill>
                          <a:effectLst/>
                          <a:latin typeface="Elephant" panose="02020904090505020303" pitchFamily="18" charset="0"/>
                        </a:rPr>
                        <a:t>ś</a:t>
                      </a:r>
                      <a:r>
                        <a:rPr lang="pl-PL" sz="2000" dirty="0">
                          <a:solidFill>
                            <a:schemeClr val="bg1"/>
                          </a:solidFill>
                          <a:effectLst/>
                          <a:latin typeface="Elephant" panose="02020904090505020303" pitchFamily="18" charset="0"/>
                        </a:rPr>
                        <a:t>wiadczenia</a:t>
                      </a:r>
                      <a:endParaRPr lang="pl-PL" sz="2000" dirty="0">
                        <a:solidFill>
                          <a:schemeClr val="bg1"/>
                        </a:solidFill>
                        <a:effectLst/>
                        <a:latin typeface="Elephant" panose="020209040905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947599"/>
                  </a:ext>
                </a:extLst>
              </a:tr>
              <a:tr h="10807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briola" panose="04040605051002020D02" pitchFamily="82" charset="0"/>
                        </a:rPr>
                        <a:t>Objętość nasion</a:t>
                      </a:r>
                      <a:endParaRPr lang="pl-PL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briola" panose="04040605051002020D02" pitchFamily="8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8EE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3200" b="0" kern="12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cm</a:t>
                      </a:r>
                      <a:r>
                        <a:rPr lang="pl-PL" sz="3200" b="0" kern="1200" baseline="300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3</a:t>
                      </a:r>
                      <a:endParaRPr lang="pl-PL" sz="3200" b="0" kern="1200" dirty="0">
                        <a:solidFill>
                          <a:schemeClr val="dk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8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pl-PL" sz="2800" b="0" kern="12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cm</a:t>
                      </a:r>
                      <a:r>
                        <a:rPr lang="pl-PL" sz="2800" b="0" kern="1200" baseline="30000" dirty="0">
                          <a:solidFill>
                            <a:schemeClr val="dk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3</a:t>
                      </a:r>
                      <a:endParaRPr lang="pl-PL" sz="2800" b="0" kern="1200" dirty="0">
                        <a:solidFill>
                          <a:schemeClr val="dk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l-PL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019525"/>
                  </a:ext>
                </a:extLst>
              </a:tr>
              <a:tr h="10807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abriola" panose="04040605051002020D02" pitchFamily="82" charset="0"/>
                        </a:rPr>
                        <a:t>Masa nasion</a:t>
                      </a:r>
                      <a:endParaRPr lang="pl-PL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abriola" panose="04040605051002020D02" pitchFamily="8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EE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174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800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2000">
              <a:srgbClr val="EBFCC0"/>
            </a:gs>
            <a:gs pos="35000">
              <a:srgbClr val="E5FEA2"/>
            </a:gs>
            <a:gs pos="69000">
              <a:srgbClr val="C8E2B4"/>
            </a:gs>
            <a:gs pos="55000">
              <a:srgbClr val="E1FF8B"/>
            </a:gs>
            <a:gs pos="100000">
              <a:srgbClr val="339933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8913E27-2442-469E-9ED9-4FC3E5876098}"/>
              </a:ext>
            </a:extLst>
          </p:cNvPr>
          <p:cNvSpPr txBox="1"/>
          <p:nvPr/>
        </p:nvSpPr>
        <p:spPr>
          <a:xfrm>
            <a:off x="964095" y="407504"/>
            <a:ext cx="1044602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latin typeface="Cooper Black" panose="0208090404030B020404" pitchFamily="18" charset="0"/>
              </a:rPr>
              <a:t>Wniosek:</a:t>
            </a:r>
          </a:p>
          <a:p>
            <a:pPr algn="ctr"/>
            <a:endParaRPr lang="pl-PL" sz="4400" dirty="0">
              <a:latin typeface="Cooper Black" panose="0208090404030B020404" pitchFamily="18" charset="0"/>
            </a:endParaRPr>
          </a:p>
          <a:p>
            <a:r>
              <a:rPr lang="pl-PL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Pęcznienie nasion grochu zwiększa ich objętość                       i masę.</a:t>
            </a:r>
          </a:p>
        </p:txBody>
      </p:sp>
      <p:pic>
        <p:nvPicPr>
          <p:cNvPr id="2050" name="Picture 2" descr="Biopon 40g Groch Siewny Łuskowy Sześciotygodniowy Nasiona warzyw Odmiana  wczesna Bardzo smaczna">
            <a:extLst>
              <a:ext uri="{FF2B5EF4-FFF2-40B4-BE49-F238E27FC236}">
                <a16:creationId xmlns:a16="http://schemas.microsoft.com/office/drawing/2014/main" id="{3F542286-A194-4704-A8AC-A60300B14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" t="8292" r="3384" b="11104"/>
          <a:stretch/>
        </p:blipFill>
        <p:spPr bwMode="auto">
          <a:xfrm>
            <a:off x="3876261" y="2633870"/>
            <a:ext cx="4661452" cy="4025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7000">
              <a:srgbClr val="EBFCC0"/>
            </a:gs>
            <a:gs pos="35000">
              <a:srgbClr val="E5FEA2"/>
            </a:gs>
            <a:gs pos="79000">
              <a:srgbClr val="C8E2B4"/>
            </a:gs>
            <a:gs pos="55000">
              <a:srgbClr val="E1FF8B"/>
            </a:gs>
            <a:gs pos="100000">
              <a:srgbClr val="339933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415A5FC-928F-4C7F-B6FC-F9AFB0FC6005}"/>
              </a:ext>
            </a:extLst>
          </p:cNvPr>
          <p:cNvSpPr txBox="1"/>
          <p:nvPr/>
        </p:nvSpPr>
        <p:spPr>
          <a:xfrm>
            <a:off x="655982" y="636104"/>
            <a:ext cx="10485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Jaką rolę dla rośliny odgrywa pęcznienie nasion?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D03A6CA-4B61-4A89-8D62-5959A75B4D43}"/>
              </a:ext>
            </a:extLst>
          </p:cNvPr>
          <p:cNvSpPr/>
          <p:nvPr/>
        </p:nvSpPr>
        <p:spPr>
          <a:xfrm>
            <a:off x="652670" y="1716950"/>
            <a:ext cx="542013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Pęcznienie to pierwszy etap kiełkowania. Białka zawarte w nasieniu intensywnie pobierają wodę. Dzięki temu łupina nasienna pęka, a do wnętrza nasienia dostaje się tlen – zachodzi wówczas (zamiast fermentacji alkoholowej)  oddychanie tlenowe –a to sprawia, że możliwy jest dalszy wzrost i rozwój rośliny.</a:t>
            </a:r>
          </a:p>
        </p:txBody>
      </p:sp>
      <p:pic>
        <p:nvPicPr>
          <p:cNvPr id="1028" name="Picture 4" descr="Owoce i nasiona">
            <a:extLst>
              <a:ext uri="{FF2B5EF4-FFF2-40B4-BE49-F238E27FC236}">
                <a16:creationId xmlns:a16="http://schemas.microsoft.com/office/drawing/2014/main" id="{4C8086EE-E410-4842-9C70-D4B354ACD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707" y="1828800"/>
            <a:ext cx="5000783" cy="38861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0158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A2175DDF-7494-412E-B6E8-71FCBB24CE7D}"/>
              </a:ext>
            </a:extLst>
          </p:cNvPr>
          <p:cNvSpPr txBox="1"/>
          <p:nvPr/>
        </p:nvSpPr>
        <p:spPr>
          <a:xfrm>
            <a:off x="934280" y="3210339"/>
            <a:ext cx="10644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6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Dziękuję za uwagę 🌸</a:t>
            </a:r>
          </a:p>
        </p:txBody>
      </p:sp>
    </p:spTree>
    <p:extLst>
      <p:ext uri="{BB962C8B-B14F-4D97-AF65-F5344CB8AC3E}">
        <p14:creationId xmlns:p14="http://schemas.microsoft.com/office/powerpoint/2010/main" val="201062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66C9546-609F-49A3-AC3E-E8B130DC88F7}"/>
              </a:ext>
            </a:extLst>
          </p:cNvPr>
          <p:cNvSpPr txBox="1"/>
          <p:nvPr/>
        </p:nvSpPr>
        <p:spPr>
          <a:xfrm>
            <a:off x="4433822" y="648710"/>
            <a:ext cx="75338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dirty="0">
                <a:solidFill>
                  <a:schemeClr val="accent6">
                    <a:lumMod val="50000"/>
                  </a:schemeClr>
                </a:solidFill>
                <a:latin typeface="Elephant" panose="02020904090505020303" pitchFamily="18" charset="0"/>
              </a:rPr>
              <a:t>Na czym polega proces kie</a:t>
            </a:r>
            <a:r>
              <a:rPr lang="pl-PL" sz="5400" b="1" dirty="0">
                <a:solidFill>
                  <a:schemeClr val="accent6">
                    <a:lumMod val="50000"/>
                  </a:schemeClr>
                </a:solidFill>
                <a:latin typeface="Elephant" panose="02020904090505020303" pitchFamily="18" charset="0"/>
              </a:rPr>
              <a:t>ł</a:t>
            </a:r>
            <a:r>
              <a:rPr lang="pl-PL" sz="5400" dirty="0">
                <a:solidFill>
                  <a:schemeClr val="accent6">
                    <a:lumMod val="50000"/>
                  </a:schemeClr>
                </a:solidFill>
                <a:latin typeface="Elephant" panose="02020904090505020303" pitchFamily="18" charset="0"/>
              </a:rPr>
              <a:t>kowania nasion?</a:t>
            </a:r>
          </a:p>
        </p:txBody>
      </p:sp>
    </p:spTree>
    <p:extLst>
      <p:ext uri="{BB962C8B-B14F-4D97-AF65-F5344CB8AC3E}">
        <p14:creationId xmlns:p14="http://schemas.microsoft.com/office/powerpoint/2010/main" val="300462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chemeClr val="accent1">
                <a:lumMod val="5000"/>
                <a:lumOff val="95000"/>
              </a:schemeClr>
            </a:gs>
            <a:gs pos="100000">
              <a:srgbClr val="008000"/>
            </a:gs>
            <a:gs pos="75352">
              <a:srgbClr val="ACFE85"/>
            </a:gs>
            <a:gs pos="88000">
              <a:srgbClr val="99FF66"/>
            </a:gs>
            <a:gs pos="100000">
              <a:srgbClr val="33993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42B0DCDC-2E53-4B6E-9FD4-02257521DEFF}"/>
              </a:ext>
            </a:extLst>
          </p:cNvPr>
          <p:cNvSpPr/>
          <p:nvPr/>
        </p:nvSpPr>
        <p:spPr>
          <a:xfrm>
            <a:off x="493643" y="423567"/>
            <a:ext cx="11294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atin typeface="Comic Sans MS" panose="030F0702030302020204" pitchFamily="66" charset="0"/>
              </a:rPr>
              <a:t>Kiełkowanie to zespół procesów fizjologicznych, które zachodzą w nasieniu. Powodują one aktywacje zarodka, co prowadzi do wzrostu i rozwoju siewki.</a:t>
            </a:r>
            <a:br>
              <a:rPr lang="pl-PL" sz="2400" dirty="0">
                <a:latin typeface="Comic Sans MS" panose="030F0702030302020204" pitchFamily="66" charset="0"/>
              </a:rPr>
            </a:br>
            <a:endParaRPr lang="pl-PL" sz="24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D9BD2F0-65A6-4574-BB65-3491D7061BC0}"/>
              </a:ext>
            </a:extLst>
          </p:cNvPr>
          <p:cNvSpPr txBox="1"/>
          <p:nvPr/>
        </p:nvSpPr>
        <p:spPr>
          <a:xfrm>
            <a:off x="2842591" y="1888435"/>
            <a:ext cx="6440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Wyróżnia się trzy fazy kiełkowania: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CD07FC43-8FB6-4F2E-8AD1-92E85E60B7FB}"/>
              </a:ext>
            </a:extLst>
          </p:cNvPr>
          <p:cNvCxnSpPr/>
          <p:nvPr/>
        </p:nvCxnSpPr>
        <p:spPr>
          <a:xfrm flipH="1">
            <a:off x="2176670" y="2345634"/>
            <a:ext cx="1411356" cy="496957"/>
          </a:xfrm>
          <a:prstGeom prst="straightConnector1">
            <a:avLst/>
          </a:prstGeom>
          <a:ln w="57150">
            <a:solidFill>
              <a:srgbClr val="008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FF798483-1255-49EB-B72E-6F04C2EB8AEF}"/>
              </a:ext>
            </a:extLst>
          </p:cNvPr>
          <p:cNvCxnSpPr>
            <a:cxnSpLocks/>
          </p:cNvCxnSpPr>
          <p:nvPr/>
        </p:nvCxnSpPr>
        <p:spPr>
          <a:xfrm>
            <a:off x="6086061" y="2418521"/>
            <a:ext cx="0" cy="901149"/>
          </a:xfrm>
          <a:prstGeom prst="straightConnector1">
            <a:avLst/>
          </a:prstGeom>
          <a:ln w="57150">
            <a:solidFill>
              <a:srgbClr val="008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23253EE0-B3F3-4BD0-B206-4F9E3CFA9940}"/>
              </a:ext>
            </a:extLst>
          </p:cNvPr>
          <p:cNvCxnSpPr>
            <a:cxnSpLocks/>
          </p:cNvCxnSpPr>
          <p:nvPr/>
        </p:nvCxnSpPr>
        <p:spPr>
          <a:xfrm>
            <a:off x="8471452" y="2418521"/>
            <a:ext cx="1268896" cy="632792"/>
          </a:xfrm>
          <a:prstGeom prst="straightConnector1">
            <a:avLst/>
          </a:prstGeom>
          <a:ln w="57150">
            <a:solidFill>
              <a:srgbClr val="008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B80AB01-4969-482F-8795-E1DF5A7AD588}"/>
              </a:ext>
            </a:extLst>
          </p:cNvPr>
          <p:cNvSpPr txBox="1"/>
          <p:nvPr/>
        </p:nvSpPr>
        <p:spPr>
          <a:xfrm>
            <a:off x="268357" y="2882348"/>
            <a:ext cx="331966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pęcznienia</a:t>
            </a:r>
          </a:p>
          <a:p>
            <a:pPr algn="ctr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Białka zawarte w nasieniu pochłaniają wodę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Pęka łupina nasienna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 nasienia dostaje się tlen (zamiast fermentacji alkoholowej zachodzi oddychanie tlenowe)</a:t>
            </a:r>
          </a:p>
          <a:p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BD4DA84-32C9-4CB2-8821-82AB5C509AF2}"/>
              </a:ext>
            </a:extLst>
          </p:cNvPr>
          <p:cNvSpPr txBox="1"/>
          <p:nvPr/>
        </p:nvSpPr>
        <p:spPr>
          <a:xfrm>
            <a:off x="4492485" y="3233531"/>
            <a:ext cx="33793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Faza kataboliczna</a:t>
            </a:r>
          </a:p>
          <a:p>
            <a:pPr algn="ctr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Hydroliza substancji zapasowych tkanki spichrzowej nasienia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Intensywne procesy oddychania tlenowego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1D83954-BCEF-481E-A448-A4B284C775C3}"/>
              </a:ext>
            </a:extLst>
          </p:cNvPr>
          <p:cNvSpPr txBox="1"/>
          <p:nvPr/>
        </p:nvSpPr>
        <p:spPr>
          <a:xfrm>
            <a:off x="8428383" y="3124199"/>
            <a:ext cx="277301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Faza anaboliczna</a:t>
            </a:r>
          </a:p>
          <a:p>
            <a:pPr algn="ctr"/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Synteza nowych składników komórki przy udziale energii zmagazynowanej w ATP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Dalszy wzrost i rozwój zarodka, a następnie siewki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8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000">
              <a:schemeClr val="accent1">
                <a:lumMod val="5000"/>
                <a:lumOff val="95000"/>
              </a:schemeClr>
            </a:gs>
            <a:gs pos="100000">
              <a:srgbClr val="008000"/>
            </a:gs>
            <a:gs pos="96000">
              <a:srgbClr val="99FF66"/>
            </a:gs>
            <a:gs pos="100000">
              <a:srgbClr val="339933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F5291-A49C-49D8-956B-3729FA39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21" y="216038"/>
            <a:ext cx="10359887" cy="1325563"/>
          </a:xfrm>
        </p:spPr>
        <p:txBody>
          <a:bodyPr/>
          <a:lstStyle/>
          <a:p>
            <a:pPr algn="ctr"/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Rodzaje kie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ł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anose="0208090404030B020404" pitchFamily="18" charset="0"/>
              </a:rPr>
              <a:t>kowania</a:t>
            </a:r>
          </a:p>
        </p:txBody>
      </p:sp>
      <p:pic>
        <p:nvPicPr>
          <p:cNvPr id="1036" name="Picture 12" descr="Guide complet des graines germées et leurs qualités nutritionnelles – Mieux  vivre autrement">
            <a:extLst>
              <a:ext uri="{FF2B5EF4-FFF2-40B4-BE49-F238E27FC236}">
                <a16:creationId xmlns:a16="http://schemas.microsoft.com/office/drawing/2014/main" id="{76CA25F1-E2B1-4771-8036-F3D14B124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42" b="94558" l="3556" r="99556">
                        <a14:foregroundMark x1="556" y1="45578" x2="59667" y2="55556"/>
                        <a14:foregroundMark x1="59667" y1="55556" x2="71444" y2="55556"/>
                        <a14:foregroundMark x1="71444" y1="55556" x2="99556" y2="55782"/>
                        <a14:foregroundMark x1="10333" y1="72562" x2="76667" y2="75964"/>
                        <a14:foregroundMark x1="7111" y1="85714" x2="53667" y2="88662"/>
                        <a14:foregroundMark x1="53667" y1="88662" x2="98889" y2="86395"/>
                        <a14:foregroundMark x1="98889" y1="86395" x2="99556" y2="86395"/>
                        <a14:foregroundMark x1="8556" y1="93197" x2="96778" y2="79819"/>
                        <a14:foregroundMark x1="96778" y1="79819" x2="98444" y2="79819"/>
                        <a14:foregroundMark x1="15667" y1="93424" x2="99222" y2="94558"/>
                        <a14:foregroundMark x1="27111" y1="57370" x2="34111" y2="66440"/>
                        <a14:foregroundMark x1="1222" y1="44444" x2="3556" y2="89116"/>
                        <a14:foregroundMark x1="3556" y1="89116" x2="3778" y2="89342"/>
                        <a14:foregroundMark x1="64000" y1="25170" x2="64222" y2="35374"/>
                        <a14:foregroundMark x1="64222" y1="35374" x2="61889" y2="48299"/>
                        <a14:foregroundMark x1="79444" y1="5442" x2="83778" y2="11791"/>
                        <a14:foregroundMark x1="83778" y1="11791" x2="86444" y2="20408"/>
                        <a14:foregroundMark x1="86444" y1="20408" x2="87333" y2="55102"/>
                        <a14:foregroundMark x1="84444" y1="34921" x2="85000" y2="35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235"/>
            <a:ext cx="6409726" cy="314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iełkowanie Nasion Fasoli - zdjęcia stockowe i więcej obrazów Bez ludzi -  iStock">
            <a:extLst>
              <a:ext uri="{FF2B5EF4-FFF2-40B4-BE49-F238E27FC236}">
                <a16:creationId xmlns:a16="http://schemas.microsoft.com/office/drawing/2014/main" id="{5DED3280-7E82-446A-B967-E4B813E13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83" b="96839" l="1220" r="96748">
                        <a14:foregroundMark x1="2846" y1="43391" x2="3252" y2="73276"/>
                        <a14:foregroundMark x1="3252" y1="73276" x2="7927" y2="86207"/>
                        <a14:foregroundMark x1="7927" y1="86207" x2="18293" y2="91379"/>
                        <a14:foregroundMark x1="18293" y1="91379" x2="79675" y2="97989"/>
                        <a14:foregroundMark x1="79675" y1="97989" x2="90854" y2="96264"/>
                        <a14:foregroundMark x1="90854" y1="96264" x2="95528" y2="81034"/>
                        <a14:foregroundMark x1="95528" y1="81034" x2="92276" y2="51437"/>
                        <a14:foregroundMark x1="92276" y1="51437" x2="82114" y2="42241"/>
                        <a14:foregroundMark x1="82114" y1="42241" x2="7927" y2="48276"/>
                        <a14:foregroundMark x1="1626" y1="45977" x2="6707" y2="91667"/>
                        <a14:foregroundMark x1="6707" y1="91667" x2="28252" y2="93966"/>
                        <a14:foregroundMark x1="28252" y1="93966" x2="66667" y2="91667"/>
                        <a14:foregroundMark x1="66667" y1="91667" x2="88618" y2="91667"/>
                        <a14:foregroundMark x1="88618" y1="91667" x2="96341" y2="79023"/>
                        <a14:foregroundMark x1="96341" y1="79023" x2="96341" y2="53736"/>
                        <a14:foregroundMark x1="1220" y1="46264" x2="3252" y2="93391"/>
                        <a14:foregroundMark x1="3252" y1="93391" x2="14431" y2="98276"/>
                        <a14:foregroundMark x1="14431" y1="98276" x2="60569" y2="94828"/>
                        <a14:foregroundMark x1="60569" y1="94828" x2="93699" y2="97126"/>
                        <a14:foregroundMark x1="93699" y1="97126" x2="96951" y2="96264"/>
                        <a14:foregroundMark x1="1220" y1="39655" x2="3659" y2="95115"/>
                        <a14:foregroundMark x1="81911" y1="13218" x2="95122" y2="100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522" y="3548271"/>
            <a:ext cx="5582478" cy="330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A9CD31B-1769-4F0C-B32B-A31DDF2C491E}"/>
              </a:ext>
            </a:extLst>
          </p:cNvPr>
          <p:cNvSpPr txBox="1"/>
          <p:nvPr/>
        </p:nvSpPr>
        <p:spPr>
          <a:xfrm>
            <a:off x="6977269" y="1441173"/>
            <a:ext cx="37768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Comic Sans MS" panose="030F0702030302020204" pitchFamily="66" charset="0"/>
              </a:rPr>
              <a:t>Kiełkowanie nadziemne – </a:t>
            </a:r>
            <a:r>
              <a:rPr lang="pl-PL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epigeiczne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pl-PL" sz="2000" dirty="0">
                <a:latin typeface="Comic Sans MS" panose="030F0702030302020204" pitchFamily="66" charset="0"/>
              </a:rPr>
              <a:t>Intensywnie wzrasta hipokotyl (część podliścieniowa łodygi zarodkowej) – liścienie i zawiązek pędu są wznoszone ponad glebę.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F391D72-F39E-42DA-9B68-AFCC641EC1EA}"/>
              </a:ext>
            </a:extLst>
          </p:cNvPr>
          <p:cNvSpPr txBox="1"/>
          <p:nvPr/>
        </p:nvSpPr>
        <p:spPr>
          <a:xfrm>
            <a:off x="934281" y="1351722"/>
            <a:ext cx="39259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kiełkowanie podziemne – </a:t>
            </a:r>
            <a:r>
              <a:rPr lang="pl-PL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hipogeiczne</a:t>
            </a:r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endParaRPr lang="pl-PL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/>
            <a:r>
              <a:rPr lang="pl-PL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Intensywnie wzrasta </a:t>
            </a:r>
            <a:r>
              <a:rPr lang="pl-PL" sz="20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epikotyl</a:t>
            </a:r>
            <a:r>
              <a:rPr lang="pl-PL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 (część </a:t>
            </a:r>
            <a:r>
              <a:rPr lang="pl-PL" sz="20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nadliścieniowa</a:t>
            </a:r>
            <a:r>
              <a:rPr lang="pl-PL" sz="2000" dirty="0">
                <a:latin typeface="Comic Sans MS" panose="030F0702030302020204" pitchFamily="66" charset="0"/>
                <a:cs typeface="Times New Roman" panose="02020603050405020304" pitchFamily="18" charset="0"/>
              </a:rPr>
              <a:t> łodygi zarodkowej) – liścienie pozostają w glebie </a:t>
            </a:r>
            <a:endParaRPr lang="pl-PL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9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E367F48-145D-4DF4-990F-5FA166014F2A}"/>
              </a:ext>
            </a:extLst>
          </p:cNvPr>
          <p:cNvSpPr txBox="1"/>
          <p:nvPr/>
        </p:nvSpPr>
        <p:spPr>
          <a:xfrm>
            <a:off x="2412057" y="552229"/>
            <a:ext cx="71959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dirty="0">
                <a:latin typeface="Snap ITC" panose="04040A07060A02020202" pitchFamily="82" charset="0"/>
                <a:cs typeface="Times New Roman" panose="02020603050405020304" pitchFamily="18" charset="0"/>
              </a:rPr>
              <a:t>Do</a:t>
            </a:r>
            <a:r>
              <a:rPr lang="pl-PL" sz="60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ś</a:t>
            </a:r>
            <a:r>
              <a:rPr lang="pl-PL" sz="6000" dirty="0">
                <a:latin typeface="Snap ITC" panose="04040A07060A02020202" pitchFamily="82" charset="0"/>
                <a:cs typeface="Times New Roman" panose="02020603050405020304" pitchFamily="18" charset="0"/>
              </a:rPr>
              <a:t>wiadczenie:</a:t>
            </a:r>
          </a:p>
          <a:p>
            <a:pPr algn="ctr"/>
            <a:r>
              <a:rPr lang="pl-PL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Zmiany objętości i masy nasion podczas pęcznienia</a:t>
            </a:r>
          </a:p>
          <a:p>
            <a:pPr algn="ctr"/>
            <a:endParaRPr lang="pl-PL" dirty="0"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2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chemeClr val="accent1">
                <a:lumMod val="5000"/>
                <a:lumOff val="95000"/>
              </a:schemeClr>
            </a:gs>
            <a:gs pos="100000">
              <a:srgbClr val="008000"/>
            </a:gs>
            <a:gs pos="100000">
              <a:srgbClr val="99FF66"/>
            </a:gs>
            <a:gs pos="54433">
              <a:srgbClr val="C8EE8A"/>
            </a:gs>
            <a:gs pos="39000">
              <a:srgbClr val="E1FF8B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455C43C4-6669-40AF-B1DA-5D27B0919497}"/>
              </a:ext>
            </a:extLst>
          </p:cNvPr>
          <p:cNvSpPr txBox="1"/>
          <p:nvPr/>
        </p:nvSpPr>
        <p:spPr>
          <a:xfrm>
            <a:off x="815009" y="536713"/>
            <a:ext cx="1059511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latin typeface="Elephant" panose="02020904090505020303" pitchFamily="18" charset="0"/>
              </a:rPr>
              <a:t>Problem badawczy :</a:t>
            </a:r>
          </a:p>
          <a:p>
            <a:r>
              <a:rPr lang="pl-PL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Czy pęcznienie nasion grochu zwiększy ich objętość i masę?</a:t>
            </a:r>
            <a:endParaRPr lang="pl-PL" sz="3200" dirty="0">
              <a:solidFill>
                <a:schemeClr val="accent6">
                  <a:lumMod val="50000"/>
                </a:schemeClr>
              </a:solidFill>
              <a:latin typeface="Elephant" panose="02020904090505020303" pitchFamily="18" charset="0"/>
            </a:endParaRPr>
          </a:p>
          <a:p>
            <a:endParaRPr lang="pl-PL" sz="3200" dirty="0">
              <a:latin typeface="Elephant" panose="02020904090505020303" pitchFamily="18" charset="0"/>
            </a:endParaRPr>
          </a:p>
          <a:p>
            <a:endParaRPr lang="pl-PL" sz="3200" dirty="0">
              <a:latin typeface="Elephant" panose="02020904090505020303" pitchFamily="18" charset="0"/>
            </a:endParaRPr>
          </a:p>
          <a:p>
            <a:endParaRPr lang="pl-PL" sz="3200" dirty="0">
              <a:latin typeface="Elephant" panose="02020904090505020303" pitchFamily="18" charset="0"/>
            </a:endParaRPr>
          </a:p>
          <a:p>
            <a:endParaRPr lang="pl-PL" sz="3200" dirty="0">
              <a:latin typeface="Elephant" panose="02020904090505020303" pitchFamily="18" charset="0"/>
            </a:endParaRPr>
          </a:p>
          <a:p>
            <a:endParaRPr lang="pl-PL" sz="3200" dirty="0">
              <a:latin typeface="Elephant" panose="02020904090505020303" pitchFamily="18" charset="0"/>
            </a:endParaRPr>
          </a:p>
          <a:p>
            <a:r>
              <a:rPr lang="pl-PL" sz="3200" dirty="0">
                <a:latin typeface="Elephant" panose="02020904090505020303" pitchFamily="18" charset="0"/>
              </a:rPr>
              <a:t>Hipoteza: </a:t>
            </a:r>
          </a:p>
          <a:p>
            <a:r>
              <a:rPr lang="pl-PL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Pęcznienie nasion grochu zwiększy ich objętość i masę.</a:t>
            </a:r>
          </a:p>
        </p:txBody>
      </p:sp>
      <p:pic>
        <p:nvPicPr>
          <p:cNvPr id="1026" name="Picture 2" descr="d-mężczyzna-znak-zapytania-i-myśliciel-52219559 – ServisComp – Urządzenia  fiskalne | Serwis | Gwarancja">
            <a:extLst>
              <a:ext uri="{FF2B5EF4-FFF2-40B4-BE49-F238E27FC236}">
                <a16:creationId xmlns:a16="http://schemas.microsoft.com/office/drawing/2014/main" id="{EBEB9383-9E79-45A6-8D18-414BEA981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1094" y1="50391" x2="72070" y2="56445"/>
                        <a14:foregroundMark x1="75781" y1="26953" x2="75781" y2="26953"/>
                        <a14:foregroundMark x1="75781" y1="26953" x2="71484" y2="36719"/>
                        <a14:foregroundMark x1="71484" y1="36719" x2="71484" y2="37500"/>
                        <a14:foregroundMark x1="78860" y1="22483" x2="80273" y2="22852"/>
                        <a14:foregroundMark x1="80273" y1="22852" x2="80469" y2="23242"/>
                        <a14:foregroundMark x1="69922" y1="64063" x2="67383" y2="83203"/>
                        <a14:foregroundMark x1="67383" y1="83203" x2="59375" y2="85742"/>
                        <a14:foregroundMark x1="79298" y1="21926" x2="82031" y2="22461"/>
                        <a14:foregroundMark x1="82031" y1="22461" x2="82617" y2="23633"/>
                        <a14:foregroundMark x1="80119" y1="20882" x2="80273" y2="20898"/>
                        <a14:foregroundMark x1="80130" y1="20868" x2="81055" y2="21289"/>
                        <a14:foregroundMark x1="80076" y1="20936" x2="81641" y2="21875"/>
                        <a14:foregroundMark x1="79802" y1="21285" x2="81250" y2="21680"/>
                        <a14:foregroundMark x1="80381" y1="20549" x2="80664" y2="20703"/>
                        <a14:foregroundMark x1="72656" y1="22070" x2="72656" y2="22070"/>
                        <a14:foregroundMark x1="73633" y1="20898" x2="73633" y2="20898"/>
                        <a14:foregroundMark x1="74414" y1="19922" x2="74414" y2="19922"/>
                        <a14:foregroundMark x1="75781" y1="19727" x2="75781" y2="19727"/>
                        <a14:foregroundMark x1="72656" y1="19922" x2="72656" y2="19922"/>
                        <a14:foregroundMark x1="77539" y1="19336" x2="77734" y2="19336"/>
                        <a14:foregroundMark x1="77734" y1="19336" x2="77734" y2="19336"/>
                        <a14:foregroundMark x1="69336" y1="21680" x2="77148" y2="18945"/>
                        <a14:backgroundMark x1="31250" y1="53711" x2="37891" y2="48828"/>
                        <a14:backgroundMark x1="18555" y1="30469" x2="23828" y2="21680"/>
                        <a14:backgroundMark x1="23828" y1="21680" x2="33789" y2="18750"/>
                        <a14:backgroundMark x1="33789" y1="18750" x2="41602" y2="23633"/>
                        <a14:backgroundMark x1="41602" y1="23633" x2="44727" y2="33984"/>
                        <a14:backgroundMark x1="44727" y1="33984" x2="43555" y2="46680"/>
                        <a14:backgroundMark x1="43555" y1="46680" x2="39258" y2="53711"/>
                        <a14:backgroundMark x1="78428" y1="18247" x2="79102" y2="18164"/>
                        <a14:backgroundMark x1="77452" y1="18366" x2="78216" y2="18272"/>
                        <a14:backgroundMark x1="69531" y1="19336" x2="70636" y2="19201"/>
                        <a14:backgroundMark x1="79102" y1="18164" x2="81641" y2="189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19" t="19243"/>
          <a:stretch/>
        </p:blipFill>
        <p:spPr bwMode="auto">
          <a:xfrm>
            <a:off x="6172199" y="2216426"/>
            <a:ext cx="1631490" cy="24682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F8D5555-AC7E-48AD-B5CD-CC7FA4EE8176}"/>
              </a:ext>
            </a:extLst>
          </p:cNvPr>
          <p:cNvSpPr txBox="1"/>
          <p:nvPr/>
        </p:nvSpPr>
        <p:spPr>
          <a:xfrm>
            <a:off x="5198165" y="1252332"/>
            <a:ext cx="166977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04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2000">
              <a:srgbClr val="EBFCC0"/>
            </a:gs>
            <a:gs pos="35000">
              <a:srgbClr val="E5FEA2"/>
            </a:gs>
            <a:gs pos="69000">
              <a:srgbClr val="C8E2B4"/>
            </a:gs>
            <a:gs pos="55000">
              <a:srgbClr val="E1FF8B"/>
            </a:gs>
            <a:gs pos="100000">
              <a:srgbClr val="339933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349A1B7-5E50-49F8-B8F8-4AA9D3956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21845" y="2187670"/>
            <a:ext cx="4784985" cy="35887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866B2DB9-D838-42B4-A207-484645386BE7}"/>
              </a:ext>
            </a:extLst>
          </p:cNvPr>
          <p:cNvSpPr/>
          <p:nvPr/>
        </p:nvSpPr>
        <p:spPr>
          <a:xfrm>
            <a:off x="496958" y="481256"/>
            <a:ext cx="112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Przebieg doświadczenia:</a:t>
            </a:r>
          </a:p>
          <a:p>
            <a:endParaRPr lang="pl-PL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8BAFA2D-2984-4333-9358-6259061C9AB3}"/>
              </a:ext>
            </a:extLst>
          </p:cNvPr>
          <p:cNvSpPr txBox="1"/>
          <p:nvPr/>
        </p:nvSpPr>
        <p:spPr>
          <a:xfrm>
            <a:off x="293615" y="1681585"/>
            <a:ext cx="6056851" cy="389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1. Zważono 30 nasion grochu.</a:t>
            </a:r>
          </a:p>
        </p:txBody>
      </p:sp>
    </p:spTree>
    <p:extLst>
      <p:ext uri="{BB962C8B-B14F-4D97-AF65-F5344CB8AC3E}">
        <p14:creationId xmlns:p14="http://schemas.microsoft.com/office/powerpoint/2010/main" val="197308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4000">
              <a:srgbClr val="99FF66"/>
            </a:gs>
            <a:gs pos="42000">
              <a:srgbClr val="E1FF8B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0916772-6DAB-4099-99EE-2FE75A8DC4FF}"/>
              </a:ext>
            </a:extLst>
          </p:cNvPr>
          <p:cNvSpPr txBox="1"/>
          <p:nvPr/>
        </p:nvSpPr>
        <p:spPr>
          <a:xfrm>
            <a:off x="705677" y="337931"/>
            <a:ext cx="10624931" cy="355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 Do cylindra miarowego wlano 50 cm</a:t>
            </a:r>
            <a:r>
              <a:rPr lang="pl-PL" b="1" baseline="30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l-PL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wody i wsypano zważone nasiona.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Obserwowano, o ile centymetrów sześciennych podniósł się poziom wody w cylindrze. Zaobserwowany wpisano do karty doświadczenia.</a:t>
            </a:r>
          </a:p>
          <a:p>
            <a:r>
              <a:rPr lang="pl-PL" b="1" dirty="0">
                <a:latin typeface="Comic Sans MS" panose="030F0702030302020204" pitchFamily="66" charset="0"/>
              </a:rPr>
              <a:t>Poziom wody w cylindrze przed wrzuceniem nasion : </a:t>
            </a:r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50cm</a:t>
            </a:r>
            <a:r>
              <a:rPr lang="pl-PL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pl-PL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lang="pl-PL" b="1" dirty="0">
                <a:latin typeface="Comic Sans MS" panose="030F0702030302020204" pitchFamily="66" charset="0"/>
              </a:rPr>
              <a:t>Poziom wody w cylindrze po wrzuceniu nasion : </a:t>
            </a:r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60cm</a:t>
            </a:r>
            <a:r>
              <a:rPr lang="pl-PL" b="1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pl-PL" b="1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pl-PL" dirty="0">
                <a:latin typeface="Comic Sans MS" panose="030F0702030302020204" pitchFamily="66" charset="0"/>
              </a:rPr>
              <a:t>Objętość nasion = poziom wody w cylindrze po wrzuceniu nasion – poziom wody w cylindrze przed wrzuceniem nasion</a:t>
            </a:r>
          </a:p>
          <a:p>
            <a:r>
              <a:rPr lang="pl-PL" sz="2000" b="1" dirty="0">
                <a:latin typeface="Comic Sans MS" panose="030F0702030302020204" pitchFamily="66" charset="0"/>
              </a:rPr>
              <a:t>Objętość nasion = </a:t>
            </a:r>
            <a:r>
              <a:rPr lang="pl-PL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10cm</a:t>
            </a:r>
            <a:r>
              <a:rPr lang="pl-PL" sz="2000" b="1" baseline="30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pl-PL" dirty="0"/>
          </a:p>
          <a:p>
            <a:r>
              <a:rPr lang="pl-PL" b="1" dirty="0">
                <a:latin typeface="Comic Sans MS" panose="030F0702030302020204" pitchFamily="66" charset="0"/>
              </a:rPr>
              <a:t>4. Nasiona pozostawiono w cylindrze na 5 godzin.</a:t>
            </a:r>
            <a:endParaRPr lang="pl-PL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endParaRPr lang="pl-PL" dirty="0"/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FDDAA11-712C-4521-901F-186FA2CA4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52" y="3498574"/>
            <a:ext cx="4030482" cy="3022863"/>
          </a:xfrm>
          <a:prstGeom prst="snip2DiagRect">
            <a:avLst>
              <a:gd name="adj1" fmla="val 0"/>
              <a:gd name="adj2" fmla="val 2724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F833596-F531-4C2F-A17B-E7BEB142D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17" y="3426517"/>
            <a:ext cx="4045225" cy="3033918"/>
          </a:xfrm>
          <a:prstGeom prst="snip2DiagRect">
            <a:avLst>
              <a:gd name="adj1" fmla="val 0"/>
              <a:gd name="adj2" fmla="val 2698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Prostokąt 29">
            <a:extLst>
              <a:ext uri="{FF2B5EF4-FFF2-40B4-BE49-F238E27FC236}">
                <a16:creationId xmlns:a16="http://schemas.microsoft.com/office/drawing/2014/main" id="{2919CA5C-E24D-423B-A0FB-34EE06CADD74}"/>
              </a:ext>
            </a:extLst>
          </p:cNvPr>
          <p:cNvSpPr/>
          <p:nvPr/>
        </p:nvSpPr>
        <p:spPr>
          <a:xfrm>
            <a:off x="4085912" y="5927900"/>
            <a:ext cx="85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50cm</a:t>
            </a:r>
            <a:r>
              <a:rPr lang="pl-PL" b="1" baseline="30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pl-PL" dirty="0"/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19A8D402-C5B0-4436-92EA-52C63C1175E1}"/>
              </a:ext>
            </a:extLst>
          </p:cNvPr>
          <p:cNvSpPr/>
          <p:nvPr/>
        </p:nvSpPr>
        <p:spPr>
          <a:xfrm>
            <a:off x="9989755" y="5967656"/>
            <a:ext cx="85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60cm</a:t>
            </a:r>
            <a:r>
              <a:rPr lang="pl-PL" b="1" baseline="300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633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22000">
              <a:srgbClr val="EBFCC0"/>
            </a:gs>
            <a:gs pos="35000">
              <a:srgbClr val="E5FEA2"/>
            </a:gs>
            <a:gs pos="69000">
              <a:srgbClr val="C8E2B4"/>
            </a:gs>
            <a:gs pos="55000">
              <a:srgbClr val="E1FF8B"/>
            </a:gs>
            <a:gs pos="100000">
              <a:srgbClr val="33993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F474881-44C3-43E0-878F-53F4BF5FC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65" y="2464904"/>
            <a:ext cx="2773018" cy="3697357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190A696-EA53-4906-B96A-C90F27993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172" y="2613990"/>
            <a:ext cx="2783211" cy="37109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E001D02-D6C4-4A51-B790-F58AC8D0A62A}"/>
              </a:ext>
            </a:extLst>
          </p:cNvPr>
          <p:cNvSpPr txBox="1"/>
          <p:nvPr/>
        </p:nvSpPr>
        <p:spPr>
          <a:xfrm>
            <a:off x="3568149" y="347869"/>
            <a:ext cx="4840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latin typeface="Cooper Black" panose="0208090404030B020404" pitchFamily="18" charset="0"/>
              </a:rPr>
              <a:t>Po 5 godzinach: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6AD22C5-A660-4E70-9A4B-02E688843ABC}"/>
              </a:ext>
            </a:extLst>
          </p:cNvPr>
          <p:cNvSpPr txBox="1"/>
          <p:nvPr/>
        </p:nvSpPr>
        <p:spPr>
          <a:xfrm>
            <a:off x="1351721" y="1590261"/>
            <a:ext cx="3349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Comic Sans MS" panose="030F0702030302020204" pitchFamily="66" charset="0"/>
              </a:rPr>
              <a:t>Masa nasion = </a:t>
            </a:r>
            <a:r>
              <a:rPr lang="pl-PL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14g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F979FB3-19E3-4D30-B347-375C653FCF83}"/>
              </a:ext>
            </a:extLst>
          </p:cNvPr>
          <p:cNvSpPr/>
          <p:nvPr/>
        </p:nvSpPr>
        <p:spPr>
          <a:xfrm>
            <a:off x="7063530" y="1733587"/>
            <a:ext cx="3718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latin typeface="Comic Sans MS" panose="030F0702030302020204" pitchFamily="66" charset="0"/>
              </a:rPr>
              <a:t>Objętość nasion = </a:t>
            </a:r>
            <a:r>
              <a:rPr lang="pl-PL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pl-PL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cm</a:t>
            </a:r>
            <a:r>
              <a:rPr lang="pl-PL" sz="2400" b="1" baseline="3000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</a:t>
            </a:r>
            <a:endParaRPr lang="pl-PL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endParaRPr lang="pl-PL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34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54105E0-D7E0-40D7-AB35-335D6599BDD1}">
  <we:reference id="wa104380121" version="2.0.0.0" store="pl-PL" storeType="OMEX"/>
  <we:alternateReferences>
    <we:reference id="wa104380121" version="2.0.0.0" store="WA10438012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Kropla</Template>
  <TotalTime>28157</TotalTime>
  <Words>413</Words>
  <Application>Microsoft Office PowerPoint</Application>
  <PresentationFormat>Panoramiczny</PresentationFormat>
  <Paragraphs>69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7" baseType="lpstr">
      <vt:lpstr>-apple-system</vt:lpstr>
      <vt:lpstr>Arial</vt:lpstr>
      <vt:lpstr>Arial Black</vt:lpstr>
      <vt:lpstr>Calibri</vt:lpstr>
      <vt:lpstr>Calibri Light</vt:lpstr>
      <vt:lpstr>Century Schoolbook</vt:lpstr>
      <vt:lpstr>Comic Sans MS</vt:lpstr>
      <vt:lpstr>Cooper Black</vt:lpstr>
      <vt:lpstr>Elephant</vt:lpstr>
      <vt:lpstr>Gabriola</vt:lpstr>
      <vt:lpstr>Snap ITC</vt:lpstr>
      <vt:lpstr>Times New Roman</vt:lpstr>
      <vt:lpstr>Wingdings</vt:lpstr>
      <vt:lpstr>Motyw pakietu Office</vt:lpstr>
      <vt:lpstr>Zmiany objętości i masy nasion grochu podczas pęcznienia </vt:lpstr>
      <vt:lpstr>Prezentacja programu PowerPoint</vt:lpstr>
      <vt:lpstr>Prezentacja programu PowerPoint</vt:lpstr>
      <vt:lpstr>Rodzaje kiełkowania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Rola wody w procesach fizjologicznych roślin</dc:title>
  <dc:creator>biank</dc:creator>
  <cp:lastModifiedBy>Wiesława Bruch</cp:lastModifiedBy>
  <cp:revision>64</cp:revision>
  <dcterms:created xsi:type="dcterms:W3CDTF">2021-03-15T16:17:29Z</dcterms:created>
  <dcterms:modified xsi:type="dcterms:W3CDTF">2021-04-18T14:45:56Z</dcterms:modified>
</cp:coreProperties>
</file>