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mov" ContentType="video/quicktime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</p:sldMasterIdLst>
  <p:notesMasterIdLst>
    <p:notesMasterId r:id="rId19"/>
  </p:notesMasterIdLst>
  <p:sldIdLst>
    <p:sldId id="264" r:id="rId2"/>
    <p:sldId id="265" r:id="rId3"/>
    <p:sldId id="311" r:id="rId4"/>
    <p:sldId id="277" r:id="rId5"/>
    <p:sldId id="272" r:id="rId6"/>
    <p:sldId id="261" r:id="rId7"/>
    <p:sldId id="307" r:id="rId8"/>
    <p:sldId id="275" r:id="rId9"/>
    <p:sldId id="256" r:id="rId10"/>
    <p:sldId id="308" r:id="rId11"/>
    <p:sldId id="260" r:id="rId12"/>
    <p:sldId id="309" r:id="rId13"/>
    <p:sldId id="313" r:id="rId14"/>
    <p:sldId id="285" r:id="rId15"/>
    <p:sldId id="263" r:id="rId16"/>
    <p:sldId id="310" r:id="rId17"/>
    <p:sldId id="257" r:id="rId18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20"/>
      <p:bold r:id="rId21"/>
      <p:italic r:id="rId22"/>
      <p:boldItalic r:id="rId23"/>
    </p:embeddedFont>
    <p:embeddedFont>
      <p:font typeface="Fira Sans Medium" panose="020B0604020202020204" charset="0"/>
      <p:regular r:id="rId24"/>
      <p:bold r:id="rId25"/>
      <p:italic r:id="rId26"/>
      <p:boldItalic r:id="rId27"/>
    </p:embeddedFont>
    <p:embeddedFont>
      <p:font typeface="Kanit" panose="020B0604020202020204" charset="-34"/>
      <p:regular r:id="rId28"/>
      <p:bold r:id="rId29"/>
      <p:italic r:id="rId30"/>
      <p:boldItalic r:id="rId31"/>
    </p:embeddedFont>
    <p:embeddedFont>
      <p:font typeface="Pontano Sans" panose="020B0604020202020204" charset="0"/>
      <p:regular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3383"/>
    <a:srgbClr val="A1C448"/>
    <a:srgbClr val="EA10C9"/>
    <a:srgbClr val="BE0A98"/>
    <a:srgbClr val="A4A4D6"/>
    <a:srgbClr val="181A57"/>
    <a:srgbClr val="F8FAE4"/>
    <a:srgbClr val="FFC8C5"/>
    <a:srgbClr val="000000"/>
    <a:srgbClr val="DBDB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B6956A5-6022-4C27-9377-F47C2AD4B368}">
  <a:tblStyle styleId="{0B6956A5-6022-4C27-9377-F47C2AD4B36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4660"/>
  </p:normalViewPr>
  <p:slideViewPr>
    <p:cSldViewPr snapToGrid="0">
      <p:cViewPr varScale="1">
        <p:scale>
          <a:sx n="151" d="100"/>
          <a:sy n="151" d="100"/>
        </p:scale>
        <p:origin x="342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b139634eb9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b139634eb9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a5ad0bb2e4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a5ad0bb2e4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6" name="Google Shape;1446;g90f218555b_0_6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7" name="Google Shape;1447;g90f218555b_0_6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gb139634eb9_0_7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1" name="Google Shape;771;gb139634eb9_0_7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07349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gb139634eb9_0_7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1" name="Google Shape;771;gb139634eb9_0_7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b139634eb9_0_2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b139634eb9_0_2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b139634eb9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b139634eb9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82444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b139634eb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b139634eb9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b139634eb9_0_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b139634eb9_0_2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b139634eb9_0_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b139634eb9_0_2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970565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b139634eb9_0_4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8" name="Google Shape;568;gb139634eb9_0_4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b139634eb9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" name="Google Shape;474;gb139634eb9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b139634eb9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b139634eb9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b139634eb9_0_2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3" name="Google Shape;533;gb139634eb9_0_2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21852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b139634eb9_0_4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7" name="Google Shape;517;gb139634eb9_0_4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959150" y="1249550"/>
            <a:ext cx="5225700" cy="245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Font typeface="Kanit"/>
              <a:buNone/>
              <a:defRPr sz="6400">
                <a:latin typeface="Kanit"/>
                <a:ea typeface="Kanit"/>
                <a:cs typeface="Kanit"/>
                <a:sym typeface="Kani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Kanit"/>
              <a:buNone/>
              <a:defRPr sz="5200">
                <a:solidFill>
                  <a:schemeClr val="lt1"/>
                </a:solidFill>
                <a:latin typeface="Kanit"/>
                <a:ea typeface="Kanit"/>
                <a:cs typeface="Kanit"/>
                <a:sym typeface="Kani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Kanit"/>
              <a:buNone/>
              <a:defRPr sz="5200">
                <a:solidFill>
                  <a:schemeClr val="lt1"/>
                </a:solidFill>
                <a:latin typeface="Kanit"/>
                <a:ea typeface="Kanit"/>
                <a:cs typeface="Kanit"/>
                <a:sym typeface="Kani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Kanit"/>
              <a:buNone/>
              <a:defRPr sz="5200">
                <a:solidFill>
                  <a:schemeClr val="lt1"/>
                </a:solidFill>
                <a:latin typeface="Kanit"/>
                <a:ea typeface="Kanit"/>
                <a:cs typeface="Kanit"/>
                <a:sym typeface="Kani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Kanit"/>
              <a:buNone/>
              <a:defRPr sz="5200">
                <a:solidFill>
                  <a:schemeClr val="lt1"/>
                </a:solidFill>
                <a:latin typeface="Kanit"/>
                <a:ea typeface="Kanit"/>
                <a:cs typeface="Kanit"/>
                <a:sym typeface="Kani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Kanit"/>
              <a:buNone/>
              <a:defRPr sz="5200">
                <a:solidFill>
                  <a:schemeClr val="lt1"/>
                </a:solidFill>
                <a:latin typeface="Kanit"/>
                <a:ea typeface="Kanit"/>
                <a:cs typeface="Kanit"/>
                <a:sym typeface="Kani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Kanit"/>
              <a:buNone/>
              <a:defRPr sz="5200">
                <a:solidFill>
                  <a:schemeClr val="lt1"/>
                </a:solidFill>
                <a:latin typeface="Kanit"/>
                <a:ea typeface="Kanit"/>
                <a:cs typeface="Kanit"/>
                <a:sym typeface="Kani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Kanit"/>
              <a:buNone/>
              <a:defRPr sz="5200">
                <a:solidFill>
                  <a:schemeClr val="lt1"/>
                </a:solidFill>
                <a:latin typeface="Kanit"/>
                <a:ea typeface="Kanit"/>
                <a:cs typeface="Kanit"/>
                <a:sym typeface="Kani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Kanit"/>
              <a:buNone/>
              <a:defRPr sz="5200">
                <a:solidFill>
                  <a:schemeClr val="lt1"/>
                </a:solidFill>
                <a:latin typeface="Kanit"/>
                <a:ea typeface="Kanit"/>
                <a:cs typeface="Kanit"/>
                <a:sym typeface="Kanit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137550" y="3774772"/>
            <a:ext cx="2868900" cy="3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ntano Sans"/>
                <a:ea typeface="Pontano Sans"/>
                <a:cs typeface="Pontano Sans"/>
                <a:sym typeface="Pontano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">
  <p:cSld name="CUSTOM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subTitle" idx="1"/>
          </p:nvPr>
        </p:nvSpPr>
        <p:spPr>
          <a:xfrm>
            <a:off x="1192250" y="1857225"/>
            <a:ext cx="2834400" cy="233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600"/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title"/>
          </p:nvPr>
        </p:nvSpPr>
        <p:spPr>
          <a:xfrm>
            <a:off x="1248450" y="445025"/>
            <a:ext cx="66471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subTitle" idx="2"/>
          </p:nvPr>
        </p:nvSpPr>
        <p:spPr>
          <a:xfrm>
            <a:off x="1216975" y="1257650"/>
            <a:ext cx="3222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nit"/>
              <a:buNone/>
              <a:defRPr sz="2000" b="1">
                <a:latin typeface="Kanit"/>
                <a:ea typeface="Kanit"/>
                <a:cs typeface="Kanit"/>
                <a:sym typeface="Kani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>
            <a:spLocks noGrp="1"/>
          </p:cNvSpPr>
          <p:nvPr>
            <p:ph type="body" idx="1"/>
          </p:nvPr>
        </p:nvSpPr>
        <p:spPr>
          <a:xfrm>
            <a:off x="5089475" y="2354284"/>
            <a:ext cx="2867700" cy="115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>
                <a:solidFill>
                  <a:schemeClr val="accent5"/>
                </a:solidFill>
              </a:defRPr>
            </a:lvl1pPr>
            <a:lvl2pPr marL="91440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title"/>
          </p:nvPr>
        </p:nvSpPr>
        <p:spPr>
          <a:xfrm>
            <a:off x="4910525" y="1636300"/>
            <a:ext cx="3225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>
            <a:spLocks noGrp="1"/>
          </p:cNvSpPr>
          <p:nvPr>
            <p:ph type="title"/>
          </p:nvPr>
        </p:nvSpPr>
        <p:spPr>
          <a:xfrm>
            <a:off x="1248450" y="445025"/>
            <a:ext cx="66471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subTitle" idx="1"/>
          </p:nvPr>
        </p:nvSpPr>
        <p:spPr>
          <a:xfrm>
            <a:off x="599596" y="2420940"/>
            <a:ext cx="2424000" cy="3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nit"/>
              <a:buNone/>
              <a:defRPr sz="2000" b="1">
                <a:latin typeface="Kanit"/>
                <a:ea typeface="Kanit"/>
                <a:cs typeface="Kanit"/>
                <a:sym typeface="Kanit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subTitle" idx="2"/>
          </p:nvPr>
        </p:nvSpPr>
        <p:spPr>
          <a:xfrm>
            <a:off x="724546" y="2900608"/>
            <a:ext cx="21741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600">
                <a:solidFill>
                  <a:schemeClr val="accent5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subTitle" idx="3"/>
          </p:nvPr>
        </p:nvSpPr>
        <p:spPr>
          <a:xfrm>
            <a:off x="3211800" y="2420940"/>
            <a:ext cx="2720400" cy="3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nit"/>
              <a:buNone/>
              <a:defRPr sz="2000" b="1">
                <a:latin typeface="Kanit"/>
                <a:ea typeface="Kanit"/>
                <a:cs typeface="Kanit"/>
                <a:sym typeface="Kanit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subTitle" idx="4"/>
          </p:nvPr>
        </p:nvSpPr>
        <p:spPr>
          <a:xfrm>
            <a:off x="3484950" y="2900608"/>
            <a:ext cx="21741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600">
                <a:solidFill>
                  <a:schemeClr val="accent5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subTitle" idx="5"/>
          </p:nvPr>
        </p:nvSpPr>
        <p:spPr>
          <a:xfrm>
            <a:off x="6120398" y="2420940"/>
            <a:ext cx="2424000" cy="3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nit"/>
              <a:buNone/>
              <a:defRPr sz="2000" b="1">
                <a:latin typeface="Kanit"/>
                <a:ea typeface="Kanit"/>
                <a:cs typeface="Kanit"/>
                <a:sym typeface="Kanit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subTitle" idx="6"/>
          </p:nvPr>
        </p:nvSpPr>
        <p:spPr>
          <a:xfrm>
            <a:off x="6245348" y="2900608"/>
            <a:ext cx="21741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600">
                <a:solidFill>
                  <a:schemeClr val="accent5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3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8"/>
          <p:cNvSpPr txBox="1">
            <a:spLocks noGrp="1"/>
          </p:cNvSpPr>
          <p:nvPr>
            <p:ph type="title"/>
          </p:nvPr>
        </p:nvSpPr>
        <p:spPr>
          <a:xfrm>
            <a:off x="1248450" y="445025"/>
            <a:ext cx="66471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subTitle" idx="1"/>
          </p:nvPr>
        </p:nvSpPr>
        <p:spPr>
          <a:xfrm>
            <a:off x="599596" y="1534562"/>
            <a:ext cx="2424000" cy="3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Kanit"/>
              <a:buNone/>
              <a:defRPr sz="2000" b="1">
                <a:latin typeface="Kanit"/>
                <a:ea typeface="Kanit"/>
                <a:cs typeface="Kanit"/>
                <a:sym typeface="Kani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ubTitle" idx="2"/>
          </p:nvPr>
        </p:nvSpPr>
        <p:spPr>
          <a:xfrm>
            <a:off x="724546" y="1958340"/>
            <a:ext cx="2174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600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subTitle" idx="3"/>
          </p:nvPr>
        </p:nvSpPr>
        <p:spPr>
          <a:xfrm>
            <a:off x="3211800" y="1534562"/>
            <a:ext cx="2720400" cy="3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Kanit"/>
              <a:buNone/>
              <a:defRPr sz="2000" b="1">
                <a:latin typeface="Kanit"/>
                <a:ea typeface="Kanit"/>
                <a:cs typeface="Kanit"/>
                <a:sym typeface="Kani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subTitle" idx="4"/>
          </p:nvPr>
        </p:nvSpPr>
        <p:spPr>
          <a:xfrm>
            <a:off x="3484950" y="1958340"/>
            <a:ext cx="2174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600">
                <a:solidFill>
                  <a:schemeClr val="accent5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subTitle" idx="5"/>
          </p:nvPr>
        </p:nvSpPr>
        <p:spPr>
          <a:xfrm>
            <a:off x="6120398" y="1534562"/>
            <a:ext cx="2424000" cy="3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Kanit"/>
              <a:buNone/>
              <a:defRPr sz="2000" b="1">
                <a:latin typeface="Kanit"/>
                <a:ea typeface="Kanit"/>
                <a:cs typeface="Kanit"/>
                <a:sym typeface="Kani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subTitle" idx="6"/>
          </p:nvPr>
        </p:nvSpPr>
        <p:spPr>
          <a:xfrm>
            <a:off x="6245348" y="1958340"/>
            <a:ext cx="2174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600">
                <a:solidFill>
                  <a:schemeClr val="accent5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subTitle" idx="7"/>
          </p:nvPr>
        </p:nvSpPr>
        <p:spPr>
          <a:xfrm>
            <a:off x="599596" y="3274262"/>
            <a:ext cx="2424000" cy="3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nit"/>
              <a:buNone/>
              <a:defRPr sz="2000" b="1">
                <a:latin typeface="Kanit"/>
                <a:ea typeface="Kanit"/>
                <a:cs typeface="Kanit"/>
                <a:sym typeface="Kan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subTitle" idx="8"/>
          </p:nvPr>
        </p:nvSpPr>
        <p:spPr>
          <a:xfrm>
            <a:off x="724546" y="3698040"/>
            <a:ext cx="2174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600">
                <a:solidFill>
                  <a:schemeClr val="accent5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subTitle" idx="9"/>
          </p:nvPr>
        </p:nvSpPr>
        <p:spPr>
          <a:xfrm>
            <a:off x="3211800" y="3274262"/>
            <a:ext cx="2720400" cy="3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nit"/>
              <a:buNone/>
              <a:defRPr sz="2000" b="1">
                <a:latin typeface="Kanit"/>
                <a:ea typeface="Kanit"/>
                <a:cs typeface="Kanit"/>
                <a:sym typeface="Kan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subTitle" idx="13"/>
          </p:nvPr>
        </p:nvSpPr>
        <p:spPr>
          <a:xfrm>
            <a:off x="3484950" y="3698040"/>
            <a:ext cx="2174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600">
                <a:solidFill>
                  <a:schemeClr val="accent5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subTitle" idx="14"/>
          </p:nvPr>
        </p:nvSpPr>
        <p:spPr>
          <a:xfrm>
            <a:off x="6120398" y="3274262"/>
            <a:ext cx="2424000" cy="3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nit"/>
              <a:buNone/>
              <a:defRPr sz="2000" b="1">
                <a:latin typeface="Kanit"/>
                <a:ea typeface="Kanit"/>
                <a:cs typeface="Kanit"/>
                <a:sym typeface="Kan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subTitle" idx="15"/>
          </p:nvPr>
        </p:nvSpPr>
        <p:spPr>
          <a:xfrm>
            <a:off x="6245348" y="3698040"/>
            <a:ext cx="2174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600">
                <a:solidFill>
                  <a:schemeClr val="accent5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3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/>
          <p:cNvSpPr txBox="1">
            <a:spLocks noGrp="1"/>
          </p:cNvSpPr>
          <p:nvPr>
            <p:ph type="title"/>
          </p:nvPr>
        </p:nvSpPr>
        <p:spPr>
          <a:xfrm>
            <a:off x="1248450" y="445025"/>
            <a:ext cx="66471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03" name="Google Shape;103;p20"/>
          <p:cNvSpPr txBox="1">
            <a:spLocks noGrp="1"/>
          </p:cNvSpPr>
          <p:nvPr>
            <p:ph type="subTitle" idx="1"/>
          </p:nvPr>
        </p:nvSpPr>
        <p:spPr>
          <a:xfrm>
            <a:off x="1295300" y="1725900"/>
            <a:ext cx="2720400" cy="3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Kanit"/>
              <a:buNone/>
              <a:defRPr sz="2000" b="1">
                <a:solidFill>
                  <a:schemeClr val="accent1"/>
                </a:solidFill>
                <a:latin typeface="Kanit"/>
                <a:ea typeface="Kanit"/>
                <a:cs typeface="Kanit"/>
                <a:sym typeface="Kani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04" name="Google Shape;104;p20"/>
          <p:cNvSpPr txBox="1">
            <a:spLocks noGrp="1"/>
          </p:cNvSpPr>
          <p:nvPr>
            <p:ph type="subTitle" idx="2"/>
          </p:nvPr>
        </p:nvSpPr>
        <p:spPr>
          <a:xfrm>
            <a:off x="1568450" y="2434025"/>
            <a:ext cx="2174100" cy="110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6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20"/>
          <p:cNvSpPr txBox="1">
            <a:spLocks noGrp="1"/>
          </p:cNvSpPr>
          <p:nvPr>
            <p:ph type="subTitle" idx="3"/>
          </p:nvPr>
        </p:nvSpPr>
        <p:spPr>
          <a:xfrm>
            <a:off x="5175150" y="1725912"/>
            <a:ext cx="2720400" cy="3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Kanit"/>
              <a:buNone/>
              <a:defRPr sz="2000" b="1">
                <a:solidFill>
                  <a:schemeClr val="accent1"/>
                </a:solidFill>
                <a:latin typeface="Kanit"/>
                <a:ea typeface="Kanit"/>
                <a:cs typeface="Kanit"/>
                <a:sym typeface="Kani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20"/>
          <p:cNvSpPr txBox="1">
            <a:spLocks noGrp="1"/>
          </p:cNvSpPr>
          <p:nvPr>
            <p:ph type="subTitle" idx="4"/>
          </p:nvPr>
        </p:nvSpPr>
        <p:spPr>
          <a:xfrm>
            <a:off x="5448300" y="2434059"/>
            <a:ext cx="2174100" cy="110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6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5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5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5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5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720000" y="42842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720000" y="1147398"/>
            <a:ext cx="7704000" cy="354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300"/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 sz="1200"/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 sz="1200"/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 sz="1200"/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 sz="1200"/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 sz="1200"/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>
            <a:spLocks noGrp="1"/>
          </p:cNvSpPr>
          <p:nvPr>
            <p:ph type="title"/>
          </p:nvPr>
        </p:nvSpPr>
        <p:spPr>
          <a:xfrm>
            <a:off x="1248450" y="445025"/>
            <a:ext cx="66471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>
            <a:spLocks noGrp="1"/>
          </p:cNvSpPr>
          <p:nvPr>
            <p:ph type="body" idx="1"/>
          </p:nvPr>
        </p:nvSpPr>
        <p:spPr>
          <a:xfrm>
            <a:off x="4495400" y="1975806"/>
            <a:ext cx="2867700" cy="16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>
                <a:solidFill>
                  <a:schemeClr val="accent5"/>
                </a:solidFill>
              </a:defRPr>
            </a:lvl1pPr>
            <a:lvl2pPr marL="914400" lvl="1" indent="-3048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ctr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ctr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ctr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ctr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ctr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ctr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ctr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title"/>
          </p:nvPr>
        </p:nvSpPr>
        <p:spPr>
          <a:xfrm>
            <a:off x="4316450" y="1471194"/>
            <a:ext cx="3225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>
            <a:spLocks noGrp="1"/>
          </p:cNvSpPr>
          <p:nvPr>
            <p:ph type="title"/>
          </p:nvPr>
        </p:nvSpPr>
        <p:spPr>
          <a:xfrm>
            <a:off x="1851850" y="1782300"/>
            <a:ext cx="5440200" cy="157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75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title"/>
          </p:nvPr>
        </p:nvSpPr>
        <p:spPr>
          <a:xfrm>
            <a:off x="2056950" y="1496263"/>
            <a:ext cx="5030100" cy="128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subTitle" idx="1"/>
          </p:nvPr>
        </p:nvSpPr>
        <p:spPr>
          <a:xfrm>
            <a:off x="3129600" y="2869725"/>
            <a:ext cx="2884800" cy="69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4"/>
        </a:solid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>
            <a:spLocks noGrp="1"/>
          </p:cNvSpPr>
          <p:nvPr>
            <p:ph type="title"/>
          </p:nvPr>
        </p:nvSpPr>
        <p:spPr>
          <a:xfrm>
            <a:off x="1248450" y="889050"/>
            <a:ext cx="6647100" cy="175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1"/>
          <p:cNvSpPr txBox="1">
            <a:spLocks noGrp="1"/>
          </p:cNvSpPr>
          <p:nvPr>
            <p:ph type="title" hasCustomPrompt="1"/>
          </p:nvPr>
        </p:nvSpPr>
        <p:spPr>
          <a:xfrm>
            <a:off x="1326150" y="1822775"/>
            <a:ext cx="6491700" cy="132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6" name="Google Shape;36;p11"/>
          <p:cNvSpPr txBox="1">
            <a:spLocks noGrp="1"/>
          </p:cNvSpPr>
          <p:nvPr>
            <p:ph type="body" idx="1"/>
          </p:nvPr>
        </p:nvSpPr>
        <p:spPr>
          <a:xfrm>
            <a:off x="1326150" y="3172523"/>
            <a:ext cx="6491700" cy="5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anit"/>
              <a:buNone/>
              <a:defRPr sz="2800" b="1">
                <a:solidFill>
                  <a:schemeClr val="accent1"/>
                </a:solidFill>
                <a:latin typeface="Kanit"/>
                <a:ea typeface="Kanit"/>
                <a:cs typeface="Kanit"/>
                <a:sym typeface="Kani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nit"/>
              <a:buNone/>
              <a:defRPr sz="2800" b="1">
                <a:solidFill>
                  <a:schemeClr val="dk1"/>
                </a:solidFill>
                <a:latin typeface="Kanit"/>
                <a:ea typeface="Kanit"/>
                <a:cs typeface="Kanit"/>
                <a:sym typeface="Kani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nit"/>
              <a:buNone/>
              <a:defRPr sz="2800" b="1">
                <a:solidFill>
                  <a:schemeClr val="dk1"/>
                </a:solidFill>
                <a:latin typeface="Kanit"/>
                <a:ea typeface="Kanit"/>
                <a:cs typeface="Kanit"/>
                <a:sym typeface="Kani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nit"/>
              <a:buNone/>
              <a:defRPr sz="2800" b="1">
                <a:solidFill>
                  <a:schemeClr val="dk1"/>
                </a:solidFill>
                <a:latin typeface="Kanit"/>
                <a:ea typeface="Kanit"/>
                <a:cs typeface="Kanit"/>
                <a:sym typeface="Kani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nit"/>
              <a:buNone/>
              <a:defRPr sz="2800" b="1">
                <a:solidFill>
                  <a:schemeClr val="dk1"/>
                </a:solidFill>
                <a:latin typeface="Kanit"/>
                <a:ea typeface="Kanit"/>
                <a:cs typeface="Kanit"/>
                <a:sym typeface="Kani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nit"/>
              <a:buNone/>
              <a:defRPr sz="2800" b="1">
                <a:solidFill>
                  <a:schemeClr val="dk1"/>
                </a:solidFill>
                <a:latin typeface="Kanit"/>
                <a:ea typeface="Kanit"/>
                <a:cs typeface="Kanit"/>
                <a:sym typeface="Kani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nit"/>
              <a:buNone/>
              <a:defRPr sz="2800" b="1">
                <a:solidFill>
                  <a:schemeClr val="dk1"/>
                </a:solidFill>
                <a:latin typeface="Kanit"/>
                <a:ea typeface="Kanit"/>
                <a:cs typeface="Kanit"/>
                <a:sym typeface="Kani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nit"/>
              <a:buNone/>
              <a:defRPr sz="2800" b="1">
                <a:solidFill>
                  <a:schemeClr val="dk1"/>
                </a:solidFill>
                <a:latin typeface="Kanit"/>
                <a:ea typeface="Kanit"/>
                <a:cs typeface="Kanit"/>
                <a:sym typeface="Kani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nit"/>
              <a:buNone/>
              <a:defRPr sz="2800" b="1">
                <a:solidFill>
                  <a:schemeClr val="dk1"/>
                </a:solidFill>
                <a:latin typeface="Kanit"/>
                <a:ea typeface="Kanit"/>
                <a:cs typeface="Kanit"/>
                <a:sym typeface="Kani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Pontano Sans"/>
              <a:buChar char="●"/>
              <a:defRPr sz="1800">
                <a:solidFill>
                  <a:schemeClr val="accent5"/>
                </a:solidFill>
                <a:latin typeface="Pontano Sans"/>
                <a:ea typeface="Pontano Sans"/>
                <a:cs typeface="Pontano Sans"/>
                <a:sym typeface="Pontano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Pontano Sans"/>
              <a:buChar char="○"/>
              <a:defRPr>
                <a:solidFill>
                  <a:schemeClr val="accent5"/>
                </a:solidFill>
                <a:latin typeface="Pontano Sans"/>
                <a:ea typeface="Pontano Sans"/>
                <a:cs typeface="Pontano Sans"/>
                <a:sym typeface="Pontano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Pontano Sans"/>
              <a:buChar char="■"/>
              <a:defRPr>
                <a:solidFill>
                  <a:schemeClr val="accent5"/>
                </a:solidFill>
                <a:latin typeface="Pontano Sans"/>
                <a:ea typeface="Pontano Sans"/>
                <a:cs typeface="Pontano Sans"/>
                <a:sym typeface="Pontano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Pontano Sans"/>
              <a:buChar char="●"/>
              <a:defRPr>
                <a:solidFill>
                  <a:schemeClr val="accent5"/>
                </a:solidFill>
                <a:latin typeface="Pontano Sans"/>
                <a:ea typeface="Pontano Sans"/>
                <a:cs typeface="Pontano Sans"/>
                <a:sym typeface="Pontano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Pontano Sans"/>
              <a:buChar char="○"/>
              <a:defRPr>
                <a:solidFill>
                  <a:schemeClr val="accent5"/>
                </a:solidFill>
                <a:latin typeface="Pontano Sans"/>
                <a:ea typeface="Pontano Sans"/>
                <a:cs typeface="Pontano Sans"/>
                <a:sym typeface="Pontano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Pontano Sans"/>
              <a:buChar char="■"/>
              <a:defRPr>
                <a:solidFill>
                  <a:schemeClr val="accent5"/>
                </a:solidFill>
                <a:latin typeface="Pontano Sans"/>
                <a:ea typeface="Pontano Sans"/>
                <a:cs typeface="Pontano Sans"/>
                <a:sym typeface="Pontano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Pontano Sans"/>
              <a:buChar char="●"/>
              <a:defRPr>
                <a:solidFill>
                  <a:schemeClr val="accent5"/>
                </a:solidFill>
                <a:latin typeface="Pontano Sans"/>
                <a:ea typeface="Pontano Sans"/>
                <a:cs typeface="Pontano Sans"/>
                <a:sym typeface="Pontano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Pontano Sans"/>
              <a:buChar char="○"/>
              <a:defRPr>
                <a:solidFill>
                  <a:schemeClr val="accent5"/>
                </a:solidFill>
                <a:latin typeface="Pontano Sans"/>
                <a:ea typeface="Pontano Sans"/>
                <a:cs typeface="Pontano Sans"/>
                <a:sym typeface="Pontano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5"/>
              </a:buClr>
              <a:buSzPts val="1400"/>
              <a:buFont typeface="Pontano Sans"/>
              <a:buChar char="■"/>
              <a:defRPr>
                <a:solidFill>
                  <a:schemeClr val="accent5"/>
                </a:solidFill>
                <a:latin typeface="Pontano Sans"/>
                <a:ea typeface="Pontano Sans"/>
                <a:cs typeface="Pontano Sans"/>
                <a:sym typeface="Pontano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61" r:id="rId10"/>
    <p:sldLayoutId id="2147483662" r:id="rId11"/>
    <p:sldLayoutId id="2147483663" r:id="rId12"/>
    <p:sldLayoutId id="2147483664" r:id="rId13"/>
    <p:sldLayoutId id="2147483666" r:id="rId14"/>
    <p:sldLayoutId id="2147483671" r:id="rId15"/>
    <p:sldLayoutId id="2147483672" r:id="rId16"/>
    <p:sldLayoutId id="2147483673" r:id="rId17"/>
    <p:sldLayoutId id="2147483674" r:id="rId18"/>
    <p:sldLayoutId id="2147483675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6" Type="http://schemas.microsoft.com/office/2007/relationships/hdphoto" Target="../media/hdphoto5.wdp"/><Relationship Id="rId5" Type="http://schemas.openxmlformats.org/officeDocument/2006/relationships/image" Target="../media/image26.png"/><Relationship Id="rId4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6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url=http%3A%2F%2Fskittishlibrary.co.uk%2Fas-biology-beetroot-coursework&amp;psig=AOvVaw0nirm3DxhcKQpYDHZLsKFf&amp;ust=1617660441018000&amp;source=images&amp;cd=vfe&amp;ved=0CAQQr4kDahcKEwjoq__0zOXvAhUAAAAAHQAAAAAQAg" TargetMode="External"/><Relationship Id="rId3" Type="http://schemas.openxmlformats.org/officeDocument/2006/relationships/hyperlink" Target="http://wbib.uwm.edu.pl/sites/default/files/u6/botles20z-w2.pdf" TargetMode="External"/><Relationship Id="rId7" Type="http://schemas.openxmlformats.org/officeDocument/2006/relationships/hyperlink" Target="https://pl.wikipedia.org/wiki/B%C5%82ona_biologiczna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uwm.edu.pl/kchem/badania/blm/lipidy/budowa.html" TargetMode="External"/><Relationship Id="rId5" Type="http://schemas.openxmlformats.org/officeDocument/2006/relationships/hyperlink" Target="https://pl.wikipedia.org/wiki/%C5%9Aciana_kom%C3%B3rkowa" TargetMode="External"/><Relationship Id="rId4" Type="http://schemas.openxmlformats.org/officeDocument/2006/relationships/hyperlink" Target="https://line.17qq.com/articles/qmnkmhqpny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5" Type="http://schemas.microsoft.com/office/2007/relationships/hdphoto" Target="../media/hdphoto2.wdp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6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0"/>
          <p:cNvSpPr txBox="1">
            <a:spLocks noGrp="1"/>
          </p:cNvSpPr>
          <p:nvPr>
            <p:ph type="title"/>
          </p:nvPr>
        </p:nvSpPr>
        <p:spPr>
          <a:xfrm>
            <a:off x="0" y="1154010"/>
            <a:ext cx="9144000" cy="3273564"/>
          </a:xfrm>
          <a:prstGeom prst="rect">
            <a:avLst/>
          </a:prstGeom>
        </p:spPr>
        <p:txBody>
          <a:bodyPr spcFirstLastPara="1" vert="horz" wrap="square" lIns="91425" tIns="72000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300" dirty="0">
                <a:solidFill>
                  <a:srgbClr val="30287C"/>
                </a:solidFill>
                <a:latin typeface="Century Gothic" panose="020B0502020202020204" pitchFamily="34" charset="0"/>
              </a:rPr>
              <a:t>PRZEPUSZCZALNOŚĆ BŁON KOMÓRKOWYCH DLA SOKU KOMÓRKOWEGO </a:t>
            </a:r>
            <a:br>
              <a:rPr lang="pl-PL" sz="2000" dirty="0">
                <a:solidFill>
                  <a:srgbClr val="775DA5"/>
                </a:solidFill>
                <a:latin typeface="Century Gothic" panose="020B0502020202020204" pitchFamily="34" charset="0"/>
              </a:rPr>
            </a:br>
            <a:endParaRPr sz="3200" b="0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9058D757-F7A4-48C3-9175-D9C1B11C1AB7}"/>
              </a:ext>
            </a:extLst>
          </p:cNvPr>
          <p:cNvSpPr txBox="1"/>
          <p:nvPr/>
        </p:nvSpPr>
        <p:spPr>
          <a:xfrm>
            <a:off x="0" y="3042223"/>
            <a:ext cx="9144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pl-PL" sz="2000" b="1" i="0" u="none" strike="noStrike" kern="0" cap="none" spc="0" normalizeH="0" baseline="0" noProof="0" dirty="0">
                <a:ln>
                  <a:noFill/>
                </a:ln>
                <a:solidFill>
                  <a:srgbClr val="775DA5"/>
                </a:solidFill>
                <a:effectLst/>
                <a:uLnTx/>
                <a:uFillTx/>
                <a:latin typeface="Century Gothic" panose="020B0502020202020204" pitchFamily="34" charset="0"/>
                <a:cs typeface="Kanit"/>
                <a:sym typeface="Kanit"/>
              </a:rPr>
              <a:t>POD WPŁYWEM CZYNNIKÓW ZEWNĘTRZNYCH</a:t>
            </a:r>
            <a:br>
              <a:rPr kumimoji="0" lang="pl-PL" sz="2000" b="1" i="0" u="none" strike="noStrike" kern="0" cap="none" spc="0" normalizeH="0" baseline="0" noProof="0" dirty="0">
                <a:ln>
                  <a:noFill/>
                </a:ln>
                <a:solidFill>
                  <a:srgbClr val="775DA5"/>
                </a:solidFill>
                <a:effectLst/>
                <a:uLnTx/>
                <a:uFillTx/>
                <a:latin typeface="Century Gothic" panose="020B0502020202020204" pitchFamily="34" charset="0"/>
                <a:cs typeface="Kanit"/>
                <a:sym typeface="Kanit"/>
              </a:rPr>
            </a:b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ythrough dir="out" hasBounce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utomatic">
            <a:hlinkClick r:id="" action="ppaction://media"/>
            <a:extLst>
              <a:ext uri="{FF2B5EF4-FFF2-40B4-BE49-F238E27FC236}">
                <a16:creationId xmlns:a16="http://schemas.microsoft.com/office/drawing/2014/main" id="{281B99EC-832C-4016-9751-D645CD49250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253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2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8293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192;p36">
            <a:extLst>
              <a:ext uri="{FF2B5EF4-FFF2-40B4-BE49-F238E27FC236}">
                <a16:creationId xmlns:a16="http://schemas.microsoft.com/office/drawing/2014/main" id="{18352A15-5335-4E5A-89BC-61D4FA155C2C}"/>
              </a:ext>
            </a:extLst>
          </p:cNvPr>
          <p:cNvSpPr/>
          <p:nvPr/>
        </p:nvSpPr>
        <p:spPr>
          <a:xfrm>
            <a:off x="4109168" y="1750140"/>
            <a:ext cx="5172024" cy="18143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3"/>
              </a:solidFill>
            </a:endParaRPr>
          </a:p>
        </p:txBody>
      </p:sp>
      <p:sp>
        <p:nvSpPr>
          <p:cNvPr id="24" name="Google Shape;192;p36">
            <a:extLst>
              <a:ext uri="{FF2B5EF4-FFF2-40B4-BE49-F238E27FC236}">
                <a16:creationId xmlns:a16="http://schemas.microsoft.com/office/drawing/2014/main" id="{5BAA7993-9650-4FAF-B74A-78CF8063A639}"/>
              </a:ext>
            </a:extLst>
          </p:cNvPr>
          <p:cNvSpPr/>
          <p:nvPr/>
        </p:nvSpPr>
        <p:spPr>
          <a:xfrm>
            <a:off x="-207818" y="842376"/>
            <a:ext cx="9504218" cy="87570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3"/>
              </a:solidFill>
            </a:endParaRPr>
          </a:p>
        </p:txBody>
      </p:sp>
      <p:sp>
        <p:nvSpPr>
          <p:cNvPr id="190" name="Google Shape;190;p36"/>
          <p:cNvSpPr txBox="1">
            <a:spLocks noGrp="1"/>
          </p:cNvSpPr>
          <p:nvPr>
            <p:ph type="body" idx="1"/>
          </p:nvPr>
        </p:nvSpPr>
        <p:spPr>
          <a:xfrm>
            <a:off x="4201723" y="1723500"/>
            <a:ext cx="4667076" cy="16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dirty="0">
                <a:solidFill>
                  <a:srgbClr val="3E295E"/>
                </a:solidFill>
                <a:latin typeface="Century Gothic" panose="020B0502020202020204" pitchFamily="34" charset="0"/>
              </a:rPr>
              <a:t>Pod wpływem </a:t>
            </a:r>
            <a:r>
              <a:rPr lang="pl-PL" b="1" dirty="0">
                <a:solidFill>
                  <a:srgbClr val="3E295E"/>
                </a:solidFill>
                <a:latin typeface="Century Gothic" panose="020B0502020202020204" pitchFamily="34" charset="0"/>
              </a:rPr>
              <a:t>wysokiej temperatury</a:t>
            </a:r>
            <a:r>
              <a:rPr lang="pl-PL" dirty="0">
                <a:solidFill>
                  <a:srgbClr val="3E295E"/>
                </a:solidFill>
                <a:latin typeface="Century Gothic" panose="020B0502020202020204" pitchFamily="34" charset="0"/>
              </a:rPr>
              <a:t> oraz </a:t>
            </a:r>
            <a:r>
              <a:rPr lang="pl-PL" b="1" dirty="0">
                <a:solidFill>
                  <a:srgbClr val="3E295E"/>
                </a:solidFill>
                <a:latin typeface="Century Gothic" panose="020B0502020202020204" pitchFamily="34" charset="0"/>
              </a:rPr>
              <a:t>etanolu </a:t>
            </a:r>
            <a:r>
              <a:rPr lang="pl-PL" dirty="0">
                <a:solidFill>
                  <a:srgbClr val="3E295E"/>
                </a:solidFill>
                <a:latin typeface="Century Gothic" panose="020B0502020202020204" pitchFamily="34" charset="0"/>
              </a:rPr>
              <a:t>odczynniki, w których umieszczone były skrawki buraka, </a:t>
            </a:r>
            <a:r>
              <a:rPr lang="pl-PL" b="1" u="sng" dirty="0">
                <a:solidFill>
                  <a:srgbClr val="BB252E"/>
                </a:solidFill>
                <a:latin typeface="Century Gothic" panose="020B0502020202020204" pitchFamily="34" charset="0"/>
              </a:rPr>
              <a:t>wybarwiły się na kolor czerwony</a:t>
            </a:r>
            <a:r>
              <a:rPr lang="pl-PL" b="1" dirty="0">
                <a:solidFill>
                  <a:srgbClr val="3E295E"/>
                </a:solidFill>
                <a:latin typeface="Century Gothic" panose="020B0502020202020204" pitchFamily="34" charset="0"/>
              </a:rPr>
              <a:t>. </a:t>
            </a:r>
            <a:r>
              <a:rPr lang="pl-PL" dirty="0">
                <a:solidFill>
                  <a:srgbClr val="3E295E"/>
                </a:solidFill>
                <a:latin typeface="Century Gothic" panose="020B0502020202020204" pitchFamily="34" charset="0"/>
              </a:rPr>
              <a:t>Burak w wodzie o temperaturze pokojowej zabarwił ją w </a:t>
            </a:r>
            <a:r>
              <a:rPr lang="pl-PL" b="1" u="sng" dirty="0">
                <a:solidFill>
                  <a:srgbClr val="C794A6"/>
                </a:solidFill>
                <a:latin typeface="Century Gothic" panose="020B0502020202020204" pitchFamily="34" charset="0"/>
              </a:rPr>
              <a:t>nieznacznym stopniu.</a:t>
            </a:r>
            <a:r>
              <a:rPr lang="pl-PL" b="1" u="sng" dirty="0">
                <a:solidFill>
                  <a:srgbClr val="3E295E"/>
                </a:solidFill>
                <a:latin typeface="Century Gothic" panose="020B0502020202020204" pitchFamily="34" charset="0"/>
              </a:rPr>
              <a:t> </a:t>
            </a:r>
            <a:endParaRPr b="1" u="sng" dirty="0">
              <a:solidFill>
                <a:srgbClr val="3E295E"/>
              </a:solidFill>
              <a:latin typeface="Century Gothic" panose="020B0502020202020204" pitchFamily="34" charset="0"/>
            </a:endParaRPr>
          </a:p>
        </p:txBody>
      </p:sp>
      <p:sp>
        <p:nvSpPr>
          <p:cNvPr id="192" name="Google Shape;192;p36"/>
          <p:cNvSpPr/>
          <p:nvPr/>
        </p:nvSpPr>
        <p:spPr>
          <a:xfrm>
            <a:off x="159327" y="727364"/>
            <a:ext cx="4101038" cy="252152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3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74DBC3B2-EF34-4FE8-A4BF-BEC1D07EBD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5201" y="868522"/>
            <a:ext cx="3849175" cy="2272765"/>
          </a:xfrm>
          <a:prstGeom prst="rect">
            <a:avLst/>
          </a:prstGeom>
        </p:spPr>
      </p:pic>
      <p:cxnSp>
        <p:nvCxnSpPr>
          <p:cNvPr id="8" name="Google Shape;727;p35">
            <a:extLst>
              <a:ext uri="{FF2B5EF4-FFF2-40B4-BE49-F238E27FC236}">
                <a16:creationId xmlns:a16="http://schemas.microsoft.com/office/drawing/2014/main" id="{14789E8F-7505-4F76-9DC5-73317CC6E9D8}"/>
              </a:ext>
            </a:extLst>
          </p:cNvPr>
          <p:cNvCxnSpPr>
            <a:cxnSpLocks/>
          </p:cNvCxnSpPr>
          <p:nvPr/>
        </p:nvCxnSpPr>
        <p:spPr>
          <a:xfrm rot="16200000" flipV="1">
            <a:off x="2875166" y="3098009"/>
            <a:ext cx="626007" cy="264062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2">
                <a:lumMod val="75000"/>
              </a:schemeClr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5" name="pole tekstowe 4">
            <a:extLst>
              <a:ext uri="{FF2B5EF4-FFF2-40B4-BE49-F238E27FC236}">
                <a16:creationId xmlns:a16="http://schemas.microsoft.com/office/drawing/2014/main" id="{F3F7578B-DD22-49B8-A777-73511348FD95}"/>
              </a:ext>
            </a:extLst>
          </p:cNvPr>
          <p:cNvSpPr txBox="1"/>
          <p:nvPr/>
        </p:nvSpPr>
        <p:spPr>
          <a:xfrm>
            <a:off x="3188169" y="3562818"/>
            <a:ext cx="14824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rgbClr val="C794A6"/>
                </a:solidFill>
                <a:latin typeface="Century Gothic" panose="020B0502020202020204" pitchFamily="34" charset="0"/>
              </a:rPr>
              <a:t>Burak w wodzie</a:t>
            </a:r>
            <a:endParaRPr lang="en-US" sz="1200" b="1" dirty="0">
              <a:solidFill>
                <a:srgbClr val="C794A6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1" name="Google Shape;727;p35">
            <a:extLst>
              <a:ext uri="{FF2B5EF4-FFF2-40B4-BE49-F238E27FC236}">
                <a16:creationId xmlns:a16="http://schemas.microsoft.com/office/drawing/2014/main" id="{26E5DF1A-1C88-4AB1-A0EC-B87FE2D8CAC8}"/>
              </a:ext>
            </a:extLst>
          </p:cNvPr>
          <p:cNvCxnSpPr>
            <a:cxnSpLocks/>
          </p:cNvCxnSpPr>
          <p:nvPr/>
        </p:nvCxnSpPr>
        <p:spPr>
          <a:xfrm rot="16200000" flipV="1">
            <a:off x="1990760" y="3162635"/>
            <a:ext cx="1044043" cy="427044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2">
                <a:lumMod val="75000"/>
              </a:schemeClr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1CC17E39-13E1-4FC7-B9E8-C1BECDE0BC26}"/>
              </a:ext>
            </a:extLst>
          </p:cNvPr>
          <p:cNvSpPr txBox="1"/>
          <p:nvPr/>
        </p:nvSpPr>
        <p:spPr>
          <a:xfrm>
            <a:off x="2586636" y="3926633"/>
            <a:ext cx="19014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rgbClr val="BB252E"/>
                </a:solidFill>
                <a:latin typeface="Century Gothic" panose="020B0502020202020204" pitchFamily="34" charset="0"/>
              </a:rPr>
              <a:t>Burak ugotowany </a:t>
            </a:r>
            <a:endParaRPr lang="en-US" sz="1200" b="1" dirty="0">
              <a:solidFill>
                <a:srgbClr val="BB252E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20" name="Google Shape;727;p35">
            <a:extLst>
              <a:ext uri="{FF2B5EF4-FFF2-40B4-BE49-F238E27FC236}">
                <a16:creationId xmlns:a16="http://schemas.microsoft.com/office/drawing/2014/main" id="{E8397141-E622-49C0-9A78-4C04CFABA202}"/>
              </a:ext>
            </a:extLst>
          </p:cNvPr>
          <p:cNvCxnSpPr>
            <a:cxnSpLocks/>
          </p:cNvCxnSpPr>
          <p:nvPr/>
        </p:nvCxnSpPr>
        <p:spPr>
          <a:xfrm rot="16200000" flipV="1">
            <a:off x="1041233" y="3331206"/>
            <a:ext cx="1397060" cy="690692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2">
                <a:lumMod val="75000"/>
              </a:schemeClr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59569C1F-6035-4EFA-8CF2-12A269FFD8F3}"/>
              </a:ext>
            </a:extLst>
          </p:cNvPr>
          <p:cNvSpPr txBox="1"/>
          <p:nvPr/>
        </p:nvSpPr>
        <p:spPr>
          <a:xfrm>
            <a:off x="1955527" y="4375082"/>
            <a:ext cx="2729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rgbClr val="BB252E"/>
                </a:solidFill>
                <a:latin typeface="Century Gothic" panose="020B0502020202020204" pitchFamily="34" charset="0"/>
              </a:rPr>
              <a:t>Burak w roztworze etanolu 50%</a:t>
            </a:r>
            <a:endParaRPr lang="en-US" sz="1200" b="1" dirty="0">
              <a:solidFill>
                <a:srgbClr val="BB252E"/>
              </a:solidFill>
              <a:latin typeface="Century Gothic" panose="020B0502020202020204" pitchFamily="34" charset="0"/>
            </a:endParaRPr>
          </a:p>
        </p:txBody>
      </p:sp>
      <p:sp>
        <p:nvSpPr>
          <p:cNvPr id="191" name="Google Shape;191;p36"/>
          <p:cNvSpPr txBox="1">
            <a:spLocks noGrp="1"/>
          </p:cNvSpPr>
          <p:nvPr>
            <p:ph type="title"/>
          </p:nvPr>
        </p:nvSpPr>
        <p:spPr>
          <a:xfrm>
            <a:off x="4124376" y="998039"/>
            <a:ext cx="4405744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dirty="0">
                <a:solidFill>
                  <a:srgbClr val="8B81B3"/>
                </a:solidFill>
                <a:latin typeface="Century Gothic" panose="020B0502020202020204" pitchFamily="34" charset="0"/>
              </a:rPr>
              <a:t>WYNIK DOŚWIADCZENIA</a:t>
            </a:r>
            <a:endParaRPr dirty="0">
              <a:solidFill>
                <a:srgbClr val="8B81B3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9" name="Google Shape;1449;p42"/>
          <p:cNvGrpSpPr/>
          <p:nvPr/>
        </p:nvGrpSpPr>
        <p:grpSpPr>
          <a:xfrm>
            <a:off x="1380176" y="1352240"/>
            <a:ext cx="5698841" cy="3123906"/>
            <a:chOff x="1371334" y="977525"/>
            <a:chExt cx="5698841" cy="3761647"/>
          </a:xfrm>
        </p:grpSpPr>
        <p:sp>
          <p:nvSpPr>
            <p:cNvPr id="1450" name="Google Shape;1450;p42"/>
            <p:cNvSpPr/>
            <p:nvPr/>
          </p:nvSpPr>
          <p:spPr>
            <a:xfrm>
              <a:off x="1877731" y="977525"/>
              <a:ext cx="1298400" cy="3144900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42"/>
            <p:cNvSpPr/>
            <p:nvPr/>
          </p:nvSpPr>
          <p:spPr>
            <a:xfrm>
              <a:off x="3175726" y="977525"/>
              <a:ext cx="1298400" cy="3144900"/>
            </a:xfrm>
            <a:prstGeom prst="rect">
              <a:avLst/>
            </a:pr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42"/>
            <p:cNvSpPr/>
            <p:nvPr/>
          </p:nvSpPr>
          <p:spPr>
            <a:xfrm>
              <a:off x="4473751" y="977525"/>
              <a:ext cx="1298400" cy="3144900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3" name="Google Shape;1453;p42"/>
            <p:cNvSpPr/>
            <p:nvPr/>
          </p:nvSpPr>
          <p:spPr>
            <a:xfrm>
              <a:off x="5771775" y="977525"/>
              <a:ext cx="1298400" cy="3144900"/>
            </a:xfrm>
            <a:prstGeom prst="rect">
              <a:avLst/>
            </a:pr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cxnSp>
          <p:nvCxnSpPr>
            <p:cNvPr id="1456" name="Google Shape;1456;p42"/>
            <p:cNvCxnSpPr/>
            <p:nvPr/>
          </p:nvCxnSpPr>
          <p:spPr>
            <a:xfrm>
              <a:off x="7069414" y="4176363"/>
              <a:ext cx="0" cy="219900"/>
            </a:xfrm>
            <a:prstGeom prst="straightConnector1">
              <a:avLst/>
            </a:prstGeom>
            <a:noFill/>
            <a:ln w="19050" cap="flat" cmpd="sng">
              <a:solidFill>
                <a:srgbClr val="D9D9D9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1457" name="Google Shape;1457;p42"/>
            <p:cNvCxnSpPr/>
            <p:nvPr/>
          </p:nvCxnSpPr>
          <p:spPr>
            <a:xfrm>
              <a:off x="5771880" y="4176363"/>
              <a:ext cx="0" cy="219900"/>
            </a:xfrm>
            <a:prstGeom prst="straightConnector1">
              <a:avLst/>
            </a:prstGeom>
            <a:noFill/>
            <a:ln w="19050" cap="flat" cmpd="sng">
              <a:solidFill>
                <a:srgbClr val="D9D9D9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1458" name="Google Shape;1458;p42"/>
            <p:cNvCxnSpPr/>
            <p:nvPr/>
          </p:nvCxnSpPr>
          <p:spPr>
            <a:xfrm>
              <a:off x="4473570" y="4176363"/>
              <a:ext cx="0" cy="219900"/>
            </a:xfrm>
            <a:prstGeom prst="straightConnector1">
              <a:avLst/>
            </a:prstGeom>
            <a:noFill/>
            <a:ln w="19050" cap="flat" cmpd="sng">
              <a:solidFill>
                <a:srgbClr val="D9D9D9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1459" name="Google Shape;1459;p42"/>
            <p:cNvCxnSpPr/>
            <p:nvPr/>
          </p:nvCxnSpPr>
          <p:spPr>
            <a:xfrm>
              <a:off x="3176036" y="4176363"/>
              <a:ext cx="0" cy="219900"/>
            </a:xfrm>
            <a:prstGeom prst="straightConnector1">
              <a:avLst/>
            </a:prstGeom>
            <a:noFill/>
            <a:ln w="19050" cap="flat" cmpd="sng">
              <a:solidFill>
                <a:srgbClr val="D9D9D9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1460" name="Google Shape;1460;p42"/>
            <p:cNvCxnSpPr/>
            <p:nvPr/>
          </p:nvCxnSpPr>
          <p:spPr>
            <a:xfrm>
              <a:off x="1877725" y="4176363"/>
              <a:ext cx="0" cy="219900"/>
            </a:xfrm>
            <a:prstGeom prst="straightConnector1">
              <a:avLst/>
            </a:prstGeom>
            <a:noFill/>
            <a:ln w="19050" cap="flat" cmpd="sng">
              <a:solidFill>
                <a:srgbClr val="D9D9D9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1466" name="Google Shape;1466;p42"/>
            <p:cNvCxnSpPr/>
            <p:nvPr/>
          </p:nvCxnSpPr>
          <p:spPr>
            <a:xfrm rot="10800000">
              <a:off x="6855238" y="4163850"/>
              <a:ext cx="0" cy="136500"/>
            </a:xfrm>
            <a:prstGeom prst="straightConnector1">
              <a:avLst/>
            </a:prstGeom>
            <a:noFill/>
            <a:ln w="19050" cap="flat" cmpd="sng">
              <a:solidFill>
                <a:srgbClr val="D9D9D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42"/>
            <p:cNvCxnSpPr/>
            <p:nvPr/>
          </p:nvCxnSpPr>
          <p:spPr>
            <a:xfrm rot="10800000">
              <a:off x="6637950" y="4163850"/>
              <a:ext cx="0" cy="136500"/>
            </a:xfrm>
            <a:prstGeom prst="straightConnector1">
              <a:avLst/>
            </a:prstGeom>
            <a:noFill/>
            <a:ln w="19050" cap="flat" cmpd="sng">
              <a:solidFill>
                <a:srgbClr val="D9D9D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42"/>
            <p:cNvCxnSpPr/>
            <p:nvPr/>
          </p:nvCxnSpPr>
          <p:spPr>
            <a:xfrm rot="10800000">
              <a:off x="6420663" y="4163850"/>
              <a:ext cx="0" cy="136500"/>
            </a:xfrm>
            <a:prstGeom prst="straightConnector1">
              <a:avLst/>
            </a:prstGeom>
            <a:noFill/>
            <a:ln w="19050" cap="flat" cmpd="sng">
              <a:solidFill>
                <a:srgbClr val="D9D9D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42"/>
            <p:cNvCxnSpPr/>
            <p:nvPr/>
          </p:nvCxnSpPr>
          <p:spPr>
            <a:xfrm rot="10800000">
              <a:off x="6203375" y="4163850"/>
              <a:ext cx="0" cy="136500"/>
            </a:xfrm>
            <a:prstGeom prst="straightConnector1">
              <a:avLst/>
            </a:prstGeom>
            <a:noFill/>
            <a:ln w="19050" cap="flat" cmpd="sng">
              <a:solidFill>
                <a:srgbClr val="D9D9D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42"/>
            <p:cNvCxnSpPr/>
            <p:nvPr/>
          </p:nvCxnSpPr>
          <p:spPr>
            <a:xfrm rot="10800000">
              <a:off x="5986088" y="4163850"/>
              <a:ext cx="0" cy="136500"/>
            </a:xfrm>
            <a:prstGeom prst="straightConnector1">
              <a:avLst/>
            </a:prstGeom>
            <a:noFill/>
            <a:ln w="19050" cap="flat" cmpd="sng">
              <a:solidFill>
                <a:srgbClr val="D9D9D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42"/>
            <p:cNvCxnSpPr/>
            <p:nvPr/>
          </p:nvCxnSpPr>
          <p:spPr>
            <a:xfrm rot="10800000">
              <a:off x="5557313" y="4163850"/>
              <a:ext cx="0" cy="136500"/>
            </a:xfrm>
            <a:prstGeom prst="straightConnector1">
              <a:avLst/>
            </a:prstGeom>
            <a:noFill/>
            <a:ln w="19050" cap="flat" cmpd="sng">
              <a:solidFill>
                <a:srgbClr val="D9D9D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42"/>
            <p:cNvCxnSpPr/>
            <p:nvPr/>
          </p:nvCxnSpPr>
          <p:spPr>
            <a:xfrm rot="10800000">
              <a:off x="5340025" y="4163850"/>
              <a:ext cx="0" cy="136500"/>
            </a:xfrm>
            <a:prstGeom prst="straightConnector1">
              <a:avLst/>
            </a:prstGeom>
            <a:noFill/>
            <a:ln w="19050" cap="flat" cmpd="sng">
              <a:solidFill>
                <a:srgbClr val="D9D9D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42"/>
            <p:cNvCxnSpPr/>
            <p:nvPr/>
          </p:nvCxnSpPr>
          <p:spPr>
            <a:xfrm rot="10800000">
              <a:off x="5122738" y="4163850"/>
              <a:ext cx="0" cy="136500"/>
            </a:xfrm>
            <a:prstGeom prst="straightConnector1">
              <a:avLst/>
            </a:prstGeom>
            <a:noFill/>
            <a:ln w="19050" cap="flat" cmpd="sng">
              <a:solidFill>
                <a:srgbClr val="D9D9D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42"/>
            <p:cNvCxnSpPr/>
            <p:nvPr/>
          </p:nvCxnSpPr>
          <p:spPr>
            <a:xfrm rot="10800000">
              <a:off x="4905450" y="4163850"/>
              <a:ext cx="0" cy="136500"/>
            </a:xfrm>
            <a:prstGeom prst="straightConnector1">
              <a:avLst/>
            </a:prstGeom>
            <a:noFill/>
            <a:ln w="19050" cap="flat" cmpd="sng">
              <a:solidFill>
                <a:srgbClr val="D9D9D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42"/>
            <p:cNvCxnSpPr/>
            <p:nvPr/>
          </p:nvCxnSpPr>
          <p:spPr>
            <a:xfrm rot="10800000">
              <a:off x="4688163" y="4163850"/>
              <a:ext cx="0" cy="136500"/>
            </a:xfrm>
            <a:prstGeom prst="straightConnector1">
              <a:avLst/>
            </a:prstGeom>
            <a:noFill/>
            <a:ln w="19050" cap="flat" cmpd="sng">
              <a:solidFill>
                <a:srgbClr val="D9D9D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42"/>
            <p:cNvCxnSpPr/>
            <p:nvPr/>
          </p:nvCxnSpPr>
          <p:spPr>
            <a:xfrm rot="10800000">
              <a:off x="4259388" y="4163850"/>
              <a:ext cx="0" cy="136500"/>
            </a:xfrm>
            <a:prstGeom prst="straightConnector1">
              <a:avLst/>
            </a:prstGeom>
            <a:noFill/>
            <a:ln w="19050" cap="flat" cmpd="sng">
              <a:solidFill>
                <a:srgbClr val="D9D9D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42"/>
            <p:cNvCxnSpPr/>
            <p:nvPr/>
          </p:nvCxnSpPr>
          <p:spPr>
            <a:xfrm rot="10800000">
              <a:off x="4042100" y="4163850"/>
              <a:ext cx="0" cy="136500"/>
            </a:xfrm>
            <a:prstGeom prst="straightConnector1">
              <a:avLst/>
            </a:prstGeom>
            <a:noFill/>
            <a:ln w="19050" cap="flat" cmpd="sng">
              <a:solidFill>
                <a:srgbClr val="D9D9D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42"/>
            <p:cNvCxnSpPr/>
            <p:nvPr/>
          </p:nvCxnSpPr>
          <p:spPr>
            <a:xfrm rot="10800000">
              <a:off x="3824813" y="4163850"/>
              <a:ext cx="0" cy="136500"/>
            </a:xfrm>
            <a:prstGeom prst="straightConnector1">
              <a:avLst/>
            </a:prstGeom>
            <a:noFill/>
            <a:ln w="19050" cap="flat" cmpd="sng">
              <a:solidFill>
                <a:srgbClr val="D9D9D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42"/>
            <p:cNvCxnSpPr/>
            <p:nvPr/>
          </p:nvCxnSpPr>
          <p:spPr>
            <a:xfrm rot="10800000">
              <a:off x="3607525" y="4163850"/>
              <a:ext cx="0" cy="136500"/>
            </a:xfrm>
            <a:prstGeom prst="straightConnector1">
              <a:avLst/>
            </a:prstGeom>
            <a:noFill/>
            <a:ln w="19050" cap="flat" cmpd="sng">
              <a:solidFill>
                <a:srgbClr val="D9D9D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42"/>
            <p:cNvCxnSpPr/>
            <p:nvPr/>
          </p:nvCxnSpPr>
          <p:spPr>
            <a:xfrm rot="10800000">
              <a:off x="3390238" y="4163850"/>
              <a:ext cx="0" cy="136500"/>
            </a:xfrm>
            <a:prstGeom prst="straightConnector1">
              <a:avLst/>
            </a:prstGeom>
            <a:noFill/>
            <a:ln w="19050" cap="flat" cmpd="sng">
              <a:solidFill>
                <a:srgbClr val="D9D9D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42"/>
            <p:cNvCxnSpPr/>
            <p:nvPr/>
          </p:nvCxnSpPr>
          <p:spPr>
            <a:xfrm rot="10800000">
              <a:off x="2961463" y="4163850"/>
              <a:ext cx="0" cy="136500"/>
            </a:xfrm>
            <a:prstGeom prst="straightConnector1">
              <a:avLst/>
            </a:prstGeom>
            <a:noFill/>
            <a:ln w="19050" cap="flat" cmpd="sng">
              <a:solidFill>
                <a:srgbClr val="D9D9D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42"/>
            <p:cNvCxnSpPr/>
            <p:nvPr/>
          </p:nvCxnSpPr>
          <p:spPr>
            <a:xfrm rot="10800000">
              <a:off x="2744175" y="4163850"/>
              <a:ext cx="0" cy="136500"/>
            </a:xfrm>
            <a:prstGeom prst="straightConnector1">
              <a:avLst/>
            </a:prstGeom>
            <a:noFill/>
            <a:ln w="19050" cap="flat" cmpd="sng">
              <a:solidFill>
                <a:srgbClr val="D9D9D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42"/>
            <p:cNvCxnSpPr/>
            <p:nvPr/>
          </p:nvCxnSpPr>
          <p:spPr>
            <a:xfrm rot="10800000">
              <a:off x="2526888" y="4163850"/>
              <a:ext cx="0" cy="136500"/>
            </a:xfrm>
            <a:prstGeom prst="straightConnector1">
              <a:avLst/>
            </a:prstGeom>
            <a:noFill/>
            <a:ln w="19050" cap="flat" cmpd="sng">
              <a:solidFill>
                <a:srgbClr val="D9D9D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42"/>
            <p:cNvCxnSpPr/>
            <p:nvPr/>
          </p:nvCxnSpPr>
          <p:spPr>
            <a:xfrm rot="10800000">
              <a:off x="2309600" y="4163850"/>
              <a:ext cx="0" cy="136500"/>
            </a:xfrm>
            <a:prstGeom prst="straightConnector1">
              <a:avLst/>
            </a:prstGeom>
            <a:noFill/>
            <a:ln w="19050" cap="flat" cmpd="sng">
              <a:solidFill>
                <a:srgbClr val="D9D9D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42"/>
            <p:cNvCxnSpPr/>
            <p:nvPr/>
          </p:nvCxnSpPr>
          <p:spPr>
            <a:xfrm rot="10800000">
              <a:off x="2092313" y="4163850"/>
              <a:ext cx="0" cy="136500"/>
            </a:xfrm>
            <a:prstGeom prst="straightConnector1">
              <a:avLst/>
            </a:prstGeom>
            <a:noFill/>
            <a:ln w="19050" cap="flat" cmpd="sng">
              <a:solidFill>
                <a:srgbClr val="D9D9D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486" name="Google Shape;1486;p42"/>
            <p:cNvSpPr txBox="1"/>
            <p:nvPr/>
          </p:nvSpPr>
          <p:spPr>
            <a:xfrm>
              <a:off x="1371334" y="4472824"/>
              <a:ext cx="10128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pl-PL" sz="1600" dirty="0">
                  <a:solidFill>
                    <a:srgbClr val="181A57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0</a:t>
              </a:r>
              <a:endPara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181A57"/>
                </a:solidFill>
                <a:effectLst/>
                <a:uLnTx/>
                <a:uFillTx/>
                <a:latin typeface="Fira Sans Medium"/>
                <a:ea typeface="Fira Sans Medium"/>
                <a:cs typeface="Fira Sans Medium"/>
                <a:sym typeface="Fira Sans Medium"/>
              </a:endParaRPr>
            </a:p>
          </p:txBody>
        </p:sp>
        <p:sp>
          <p:nvSpPr>
            <p:cNvPr id="1487" name="Google Shape;1487;p42"/>
            <p:cNvSpPr txBox="1"/>
            <p:nvPr/>
          </p:nvSpPr>
          <p:spPr>
            <a:xfrm>
              <a:off x="2669623" y="4472824"/>
              <a:ext cx="10128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ira Sans Medium"/>
                <a:ea typeface="Fira Sans Medium"/>
                <a:cs typeface="Fira Sans Medium"/>
                <a:sym typeface="Fira Sans Medium"/>
              </a:endParaRPr>
            </a:p>
          </p:txBody>
        </p:sp>
        <p:sp>
          <p:nvSpPr>
            <p:cNvPr id="1488" name="Google Shape;1488;p42"/>
            <p:cNvSpPr txBox="1"/>
            <p:nvPr/>
          </p:nvSpPr>
          <p:spPr>
            <a:xfrm>
              <a:off x="2678953" y="4476019"/>
              <a:ext cx="10128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l-PL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181A57"/>
                  </a:solidFill>
                  <a:effectLst/>
                  <a:uLnTx/>
                  <a:uFillTx/>
                  <a:latin typeface="Century Gothic" panose="020B0502020202020204" pitchFamily="34" charset="0"/>
                  <a:ea typeface="Fira Sans Medium"/>
                  <a:cs typeface="Fira Sans Medium"/>
                  <a:sym typeface="Fira Sans Medium"/>
                </a:rPr>
                <a:t>0,5</a:t>
              </a:r>
              <a:endPara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181A57"/>
                </a:solidFill>
                <a:effectLst/>
                <a:uLnTx/>
                <a:uFillTx/>
                <a:latin typeface="Century Gothic" panose="020B0502020202020204" pitchFamily="34" charset="0"/>
                <a:ea typeface="Fira Sans Medium"/>
                <a:cs typeface="Fira Sans Medium"/>
                <a:sym typeface="Fira Sans Medium"/>
              </a:endParaRPr>
            </a:p>
          </p:txBody>
        </p:sp>
        <p:sp>
          <p:nvSpPr>
            <p:cNvPr id="1489" name="Google Shape;1489;p42"/>
            <p:cNvSpPr txBox="1"/>
            <p:nvPr/>
          </p:nvSpPr>
          <p:spPr>
            <a:xfrm>
              <a:off x="3957756" y="4472824"/>
              <a:ext cx="10128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pl-PL" sz="1600" dirty="0">
                  <a:solidFill>
                    <a:srgbClr val="181A57"/>
                  </a:solidFill>
                  <a:latin typeface="Century Gothic" panose="020B0502020202020204" pitchFamily="34" charset="0"/>
                  <a:ea typeface="Fira Sans Medium"/>
                  <a:cs typeface="Fira Sans Medium"/>
                  <a:sym typeface="Fira Sans Medium"/>
                </a:rPr>
                <a:t>1,0</a:t>
              </a:r>
              <a:endPara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181A57"/>
                </a:solidFill>
                <a:effectLst/>
                <a:uLnTx/>
                <a:uFillTx/>
                <a:latin typeface="Century Gothic" panose="020B0502020202020204" pitchFamily="34" charset="0"/>
                <a:ea typeface="Fira Sans Medium"/>
                <a:cs typeface="Fira Sans Medium"/>
                <a:sym typeface="Fira Sans Medium"/>
              </a:endParaRPr>
            </a:p>
          </p:txBody>
        </p:sp>
        <p:sp>
          <p:nvSpPr>
            <p:cNvPr id="1491" name="Google Shape;1491;p42"/>
            <p:cNvSpPr txBox="1"/>
            <p:nvPr/>
          </p:nvSpPr>
          <p:spPr>
            <a:xfrm>
              <a:off x="5265375" y="4479972"/>
              <a:ext cx="10128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l-PL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181A57"/>
                  </a:solidFill>
                  <a:effectLst/>
                  <a:uLnTx/>
                  <a:uFillTx/>
                  <a:latin typeface="Century Gothic" panose="020B0502020202020204" pitchFamily="34" charset="0"/>
                  <a:ea typeface="Fira Sans Medium"/>
                  <a:cs typeface="Fira Sans Medium"/>
                  <a:sym typeface="Fira Sans Medium"/>
                </a:rPr>
                <a:t>1,5</a:t>
              </a:r>
              <a:endPara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181A57"/>
                </a:solidFill>
                <a:effectLst/>
                <a:uLnTx/>
                <a:uFillTx/>
                <a:latin typeface="Century Gothic" panose="020B0502020202020204" pitchFamily="34" charset="0"/>
                <a:ea typeface="Fira Sans Medium"/>
                <a:cs typeface="Fira Sans Medium"/>
                <a:sym typeface="Fira Sans Medium"/>
              </a:endParaRPr>
            </a:p>
          </p:txBody>
        </p:sp>
      </p:grpSp>
      <p:grpSp>
        <p:nvGrpSpPr>
          <p:cNvPr id="1499" name="Google Shape;1499;p42"/>
          <p:cNvGrpSpPr/>
          <p:nvPr/>
        </p:nvGrpSpPr>
        <p:grpSpPr>
          <a:xfrm>
            <a:off x="-76200" y="2164426"/>
            <a:ext cx="7550164" cy="597531"/>
            <a:chOff x="-936889" y="2632652"/>
            <a:chExt cx="9944413" cy="597531"/>
          </a:xfrm>
        </p:grpSpPr>
        <p:sp>
          <p:nvSpPr>
            <p:cNvPr id="1501" name="Google Shape;1501;p42"/>
            <p:cNvSpPr txBox="1"/>
            <p:nvPr/>
          </p:nvSpPr>
          <p:spPr>
            <a:xfrm>
              <a:off x="-936889" y="2931383"/>
              <a:ext cx="2558389" cy="29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l-P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81A57"/>
                  </a:solidFill>
                  <a:effectLst/>
                  <a:uLnTx/>
                  <a:uFillTx/>
                  <a:latin typeface="Century Gothic" panose="020B0502020202020204" pitchFamily="34" charset="0"/>
                  <a:ea typeface="Fira Sans Medium"/>
                  <a:cs typeface="Fira Sans Medium"/>
                  <a:sym typeface="Fira Sans Medium"/>
                </a:rPr>
                <a:t>Skrawek buraka poddany obróbce termicznej</a:t>
              </a:r>
              <a:endPara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181A57"/>
                </a:solidFill>
                <a:effectLst/>
                <a:uLnTx/>
                <a:uFillTx/>
                <a:latin typeface="Century Gothic" panose="020B0502020202020204" pitchFamily="34" charset="0"/>
                <a:ea typeface="Fira Sans Medium"/>
                <a:cs typeface="Fira Sans Medium"/>
                <a:sym typeface="Fira Sans Medium"/>
              </a:endParaRPr>
            </a:p>
          </p:txBody>
        </p:sp>
        <p:grpSp>
          <p:nvGrpSpPr>
            <p:cNvPr id="1502" name="Google Shape;1502;p42"/>
            <p:cNvGrpSpPr/>
            <p:nvPr/>
          </p:nvGrpSpPr>
          <p:grpSpPr>
            <a:xfrm>
              <a:off x="1609144" y="2632652"/>
              <a:ext cx="7398380" cy="457200"/>
              <a:chOff x="1609144" y="2632652"/>
              <a:chExt cx="7398380" cy="457200"/>
            </a:xfrm>
          </p:grpSpPr>
          <p:cxnSp>
            <p:nvCxnSpPr>
              <p:cNvPr id="1503" name="Google Shape;1503;p42"/>
              <p:cNvCxnSpPr>
                <a:cxnSpLocks/>
              </p:cNvCxnSpPr>
              <p:nvPr/>
            </p:nvCxnSpPr>
            <p:spPr>
              <a:xfrm flipV="1">
                <a:off x="1609144" y="3043791"/>
                <a:ext cx="6874664" cy="16730"/>
              </a:xfrm>
              <a:prstGeom prst="straightConnector1">
                <a:avLst/>
              </a:prstGeom>
              <a:noFill/>
              <a:ln w="114300" cap="flat" cmpd="sng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3000">
                      <a:srgbClr val="FFC8C5"/>
                    </a:gs>
                    <a:gs pos="28000">
                      <a:srgbClr val="FF5047"/>
                    </a:gs>
                    <a:gs pos="46000">
                      <a:srgbClr val="D20A00"/>
                    </a:gs>
                  </a:gsLst>
                  <a:lin ang="0" scaled="1"/>
                  <a:tileRect/>
                </a:gra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504" name="Google Shape;1504;p42"/>
              <p:cNvSpPr txBox="1"/>
              <p:nvPr/>
            </p:nvSpPr>
            <p:spPr>
              <a:xfrm>
                <a:off x="3799583" y="2632652"/>
                <a:ext cx="5207941" cy="45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  <a:tabLst/>
                  <a:defRPr/>
                </a:pPr>
                <a:r>
                  <a:rPr lang="pl-PL" sz="1100" dirty="0">
                    <a:solidFill>
                      <a:srgbClr val="D20A00"/>
                    </a:solidFill>
                    <a:latin typeface="Century Gothic" panose="020B0502020202020204" pitchFamily="34" charset="0"/>
                    <a:ea typeface="Fira Sans"/>
                    <a:cs typeface="Fira Sans"/>
                    <a:sym typeface="Fira Sans"/>
                  </a:rPr>
                  <a:t>Roztwór barwi się na kolor czerwony/malinowy</a:t>
                </a:r>
                <a:endParaRPr kumimoji="0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D20A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Fira Sans"/>
                  <a:cs typeface="Fira Sans"/>
                  <a:sym typeface="Fira Sans"/>
                </a:endParaRPr>
              </a:p>
            </p:txBody>
          </p:sp>
        </p:grpSp>
      </p:grpSp>
      <p:grpSp>
        <p:nvGrpSpPr>
          <p:cNvPr id="1505" name="Google Shape;1505;p42"/>
          <p:cNvGrpSpPr/>
          <p:nvPr/>
        </p:nvGrpSpPr>
        <p:grpSpPr>
          <a:xfrm>
            <a:off x="-76200" y="1346322"/>
            <a:ext cx="7359223" cy="551415"/>
            <a:chOff x="-890854" y="1921940"/>
            <a:chExt cx="9701443" cy="551415"/>
          </a:xfrm>
        </p:grpSpPr>
        <p:sp>
          <p:nvSpPr>
            <p:cNvPr id="1507" name="Google Shape;1507;p42"/>
            <p:cNvSpPr txBox="1"/>
            <p:nvPr/>
          </p:nvSpPr>
          <p:spPr>
            <a:xfrm>
              <a:off x="-890854" y="2174555"/>
              <a:ext cx="2512354" cy="29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l-P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81A57"/>
                  </a:solidFill>
                  <a:effectLst/>
                  <a:uLnTx/>
                  <a:uFillTx/>
                  <a:latin typeface="Century Gothic" panose="020B0502020202020204" pitchFamily="34" charset="0"/>
                  <a:ea typeface="Fira Sans Medium"/>
                  <a:cs typeface="Fira Sans Medium"/>
                  <a:sym typeface="Fira Sans Medium"/>
                </a:rPr>
                <a:t>Skrawek buraka w roztworze etanolu 50%</a:t>
              </a:r>
              <a:endPara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181A57"/>
                </a:solidFill>
                <a:effectLst/>
                <a:uLnTx/>
                <a:uFillTx/>
                <a:latin typeface="Century Gothic" panose="020B0502020202020204" pitchFamily="34" charset="0"/>
                <a:ea typeface="Fira Sans Medium"/>
                <a:cs typeface="Fira Sans Medium"/>
                <a:sym typeface="Fira Sans Medium"/>
              </a:endParaRPr>
            </a:p>
          </p:txBody>
        </p:sp>
        <p:grpSp>
          <p:nvGrpSpPr>
            <p:cNvPr id="1508" name="Google Shape;1508;p42"/>
            <p:cNvGrpSpPr/>
            <p:nvPr/>
          </p:nvGrpSpPr>
          <p:grpSpPr>
            <a:xfrm>
              <a:off x="1707422" y="1921940"/>
              <a:ext cx="7103167" cy="457200"/>
              <a:chOff x="1707422" y="1921940"/>
              <a:chExt cx="7103167" cy="457200"/>
            </a:xfrm>
          </p:grpSpPr>
          <p:cxnSp>
            <p:nvCxnSpPr>
              <p:cNvPr id="1509" name="Google Shape;1509;p42"/>
              <p:cNvCxnSpPr>
                <a:cxnSpLocks/>
              </p:cNvCxnSpPr>
              <p:nvPr/>
            </p:nvCxnSpPr>
            <p:spPr>
              <a:xfrm>
                <a:off x="1707422" y="2323955"/>
                <a:ext cx="6830701" cy="0"/>
              </a:xfrm>
              <a:prstGeom prst="straightConnector1">
                <a:avLst/>
              </a:prstGeom>
              <a:noFill/>
              <a:ln w="114300" cap="flat" cmpd="sng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000">
                      <a:srgbClr val="FFC8C5"/>
                    </a:gs>
                    <a:gs pos="15000">
                      <a:srgbClr val="FF5047"/>
                    </a:gs>
                    <a:gs pos="21000">
                      <a:srgbClr val="FF2824"/>
                    </a:gs>
                    <a:gs pos="28000">
                      <a:srgbClr val="D20A00"/>
                    </a:gs>
                  </a:gsLst>
                  <a:lin ang="0" scaled="1"/>
                  <a:tileRect/>
                </a:gra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510" name="Google Shape;1510;p42"/>
              <p:cNvSpPr txBox="1"/>
              <p:nvPr/>
            </p:nvSpPr>
            <p:spPr>
              <a:xfrm>
                <a:off x="2752838" y="1921940"/>
                <a:ext cx="6057751" cy="45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  <a:tabLst/>
                  <a:defRPr/>
                </a:pPr>
                <a:r>
                  <a:rPr kumimoji="0" lang="pl-P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D20A00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Fira Sans"/>
                    <a:cs typeface="Fira Sans"/>
                    <a:sym typeface="Fira Sans"/>
                  </a:rPr>
                  <a:t>Roztwór szybko barwi się na kolor czerwony/malinowy</a:t>
                </a:r>
                <a:endParaRPr kumimoji="0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D20A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Fira Sans"/>
                  <a:cs typeface="Fira Sans"/>
                  <a:sym typeface="Fira Sans"/>
                </a:endParaRPr>
              </a:p>
            </p:txBody>
          </p:sp>
        </p:grpSp>
      </p:grpSp>
      <p:grpSp>
        <p:nvGrpSpPr>
          <p:cNvPr id="1511" name="Google Shape;1511;p42"/>
          <p:cNvGrpSpPr/>
          <p:nvPr/>
        </p:nvGrpSpPr>
        <p:grpSpPr>
          <a:xfrm>
            <a:off x="0" y="3101255"/>
            <a:ext cx="7340815" cy="560143"/>
            <a:chOff x="-745254" y="3426857"/>
            <a:chExt cx="9630911" cy="560143"/>
          </a:xfrm>
        </p:grpSpPr>
        <p:sp>
          <p:nvSpPr>
            <p:cNvPr id="1513" name="Google Shape;1513;p42"/>
            <p:cNvSpPr txBox="1"/>
            <p:nvPr/>
          </p:nvSpPr>
          <p:spPr>
            <a:xfrm>
              <a:off x="-745254" y="3688200"/>
              <a:ext cx="2366754" cy="29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pl-PL" sz="1200" dirty="0">
                  <a:solidFill>
                    <a:srgbClr val="181A57"/>
                  </a:solidFill>
                  <a:latin typeface="Century Gothic" panose="020B0502020202020204" pitchFamily="34" charset="0"/>
                  <a:ea typeface="Fira Sans Medium"/>
                  <a:cs typeface="Fira Sans Medium"/>
                  <a:sym typeface="Fira Sans Medium"/>
                </a:rPr>
                <a:t>Skrawek b</a:t>
              </a:r>
              <a:r>
                <a:rPr kumimoji="0" lang="pl-PL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81A57"/>
                  </a:solidFill>
                  <a:effectLst/>
                  <a:uLnTx/>
                  <a:uFillTx/>
                  <a:latin typeface="Century Gothic" panose="020B0502020202020204" pitchFamily="34" charset="0"/>
                  <a:ea typeface="Fira Sans Medium"/>
                  <a:cs typeface="Fira Sans Medium"/>
                  <a:sym typeface="Fira Sans Medium"/>
                </a:rPr>
                <a:t>urak</a:t>
              </a:r>
              <a:r>
                <a:rPr lang="pl-PL" sz="1200" dirty="0">
                  <a:solidFill>
                    <a:srgbClr val="181A57"/>
                  </a:solidFill>
                  <a:latin typeface="Century Gothic" panose="020B0502020202020204" pitchFamily="34" charset="0"/>
                  <a:ea typeface="Fira Sans Medium"/>
                  <a:cs typeface="Fira Sans Medium"/>
                  <a:sym typeface="Fira Sans Medium"/>
                </a:rPr>
                <a:t>a </a:t>
              </a:r>
              <a:r>
                <a:rPr kumimoji="0" lang="pl-P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81A57"/>
                  </a:solidFill>
                  <a:effectLst/>
                  <a:uLnTx/>
                  <a:uFillTx/>
                  <a:latin typeface="Century Gothic" panose="020B0502020202020204" pitchFamily="34" charset="0"/>
                  <a:ea typeface="Fira Sans Medium"/>
                  <a:cs typeface="Fira Sans Medium"/>
                  <a:sym typeface="Fira Sans Medium"/>
                </a:rPr>
                <a:t>w temperaturze pokojowej</a:t>
              </a:r>
              <a:endPara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181A57"/>
                </a:solidFill>
                <a:effectLst/>
                <a:uLnTx/>
                <a:uFillTx/>
                <a:latin typeface="Century Gothic" panose="020B0502020202020204" pitchFamily="34" charset="0"/>
                <a:ea typeface="Fira Sans Medium"/>
                <a:cs typeface="Fira Sans Medium"/>
                <a:sym typeface="Fira Sans Medium"/>
              </a:endParaRPr>
            </a:p>
          </p:txBody>
        </p:sp>
        <p:grpSp>
          <p:nvGrpSpPr>
            <p:cNvPr id="1514" name="Google Shape;1514;p42"/>
            <p:cNvGrpSpPr/>
            <p:nvPr/>
          </p:nvGrpSpPr>
          <p:grpSpPr>
            <a:xfrm>
              <a:off x="1729861" y="3426857"/>
              <a:ext cx="7155796" cy="457200"/>
              <a:chOff x="1729861" y="3426857"/>
              <a:chExt cx="7155796" cy="457200"/>
            </a:xfrm>
          </p:grpSpPr>
          <p:cxnSp>
            <p:nvCxnSpPr>
              <p:cNvPr id="1515" name="Google Shape;1515;p42"/>
              <p:cNvCxnSpPr>
                <a:cxnSpLocks/>
              </p:cNvCxnSpPr>
              <p:nvPr/>
            </p:nvCxnSpPr>
            <p:spPr>
              <a:xfrm>
                <a:off x="1729861" y="3837600"/>
                <a:ext cx="6808813" cy="0"/>
              </a:xfrm>
              <a:prstGeom prst="straightConnector1">
                <a:avLst/>
              </a:prstGeom>
              <a:noFill/>
              <a:ln w="114300" cap="flat" cmpd="sng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3000">
                      <a:srgbClr val="FFC8C5"/>
                    </a:gs>
                    <a:gs pos="95000">
                      <a:srgbClr val="FFC8C5"/>
                    </a:gs>
                  </a:gsLst>
                  <a:lin ang="0" scaled="1"/>
                  <a:tileRect/>
                </a:gra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516" name="Google Shape;1516;p42"/>
              <p:cNvSpPr txBox="1"/>
              <p:nvPr/>
            </p:nvSpPr>
            <p:spPr>
              <a:xfrm>
                <a:off x="4402256" y="3426857"/>
                <a:ext cx="4483401" cy="45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  <a:tabLst/>
                  <a:defRPr/>
                </a:pPr>
                <a:r>
                  <a:rPr kumimoji="0" lang="pl-P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D20A00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Fira Sans"/>
                    <a:cs typeface="Fira Sans"/>
                    <a:sym typeface="Fira Sans"/>
                  </a:rPr>
                  <a:t>Roztwór barwi się w nieznacznym stopniu</a:t>
                </a:r>
                <a:endParaRPr kumimoji="0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D20A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Fira Sans"/>
                  <a:cs typeface="Fira Sans"/>
                  <a:sym typeface="Fira Sans"/>
                </a:endParaRPr>
              </a:p>
            </p:txBody>
          </p:sp>
        </p:grpSp>
      </p:grpSp>
      <p:sp>
        <p:nvSpPr>
          <p:cNvPr id="3" name="Tytuł 2">
            <a:extLst>
              <a:ext uri="{FF2B5EF4-FFF2-40B4-BE49-F238E27FC236}">
                <a16:creationId xmlns:a16="http://schemas.microsoft.com/office/drawing/2014/main" id="{0936B4F0-C42F-4C9D-B06E-CC179F02C28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78366"/>
            <a:ext cx="9144000" cy="1758950"/>
          </a:xfrm>
        </p:spPr>
        <p:txBody>
          <a:bodyPr/>
          <a:lstStyle/>
          <a:p>
            <a:pPr algn="ctr"/>
            <a:r>
              <a:rPr lang="pl-PL" sz="2400" b="1" dirty="0">
                <a:solidFill>
                  <a:srgbClr val="181A57"/>
                </a:solidFill>
                <a:latin typeface="Century Gothic" panose="020B0502020202020204" pitchFamily="34" charset="0"/>
              </a:rPr>
              <a:t>WYKRES OBRAZUJĄCY ZMIANY BARWY POSZCZEGÓLNYCH ODCZYNNIKÓW W CZASIE DWÓCH GODZIN</a:t>
            </a:r>
            <a:endParaRPr lang="en-US" sz="2400" b="1" dirty="0">
              <a:solidFill>
                <a:srgbClr val="181A57"/>
              </a:solidFill>
              <a:latin typeface="Century Gothic" panose="020B0502020202020204" pitchFamily="34" charset="0"/>
            </a:endParaRPr>
          </a:p>
        </p:txBody>
      </p:sp>
      <p:sp>
        <p:nvSpPr>
          <p:cNvPr id="86" name="Google Shape;1491;p42">
            <a:extLst>
              <a:ext uri="{FF2B5EF4-FFF2-40B4-BE49-F238E27FC236}">
                <a16:creationId xmlns:a16="http://schemas.microsoft.com/office/drawing/2014/main" id="{AD003365-1675-417E-AB69-9618EA735DDA}"/>
              </a:ext>
            </a:extLst>
          </p:cNvPr>
          <p:cNvSpPr txBox="1"/>
          <p:nvPr/>
        </p:nvSpPr>
        <p:spPr>
          <a:xfrm>
            <a:off x="6572506" y="4260890"/>
            <a:ext cx="1012800" cy="215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l-PL" sz="1600" b="0" i="0" u="none" strike="noStrike" kern="0" cap="none" spc="0" normalizeH="0" baseline="0" noProof="0" dirty="0">
                <a:ln>
                  <a:noFill/>
                </a:ln>
                <a:solidFill>
                  <a:srgbClr val="181A57"/>
                </a:solidFill>
                <a:effectLst/>
                <a:uLnTx/>
                <a:uFillTx/>
                <a:latin typeface="Century Gothic" panose="020B0502020202020204" pitchFamily="34" charset="0"/>
                <a:ea typeface="Fira Sans Medium"/>
                <a:cs typeface="Fira Sans Medium"/>
                <a:sym typeface="Fira Sans Medium"/>
              </a:rPr>
              <a:t>2,0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181A57"/>
              </a:solidFill>
              <a:effectLst/>
              <a:uLnTx/>
              <a:uFillTx/>
              <a:latin typeface="Century Gothic" panose="020B0502020202020204" pitchFamily="34" charset="0"/>
              <a:ea typeface="Fira Sans Medium"/>
              <a:cs typeface="Fira Sans Medium"/>
              <a:sym typeface="Fira Sans Medium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8FDC2B05-3122-445D-B4EC-F2A8372EF115}"/>
              </a:ext>
            </a:extLst>
          </p:cNvPr>
          <p:cNvSpPr txBox="1"/>
          <p:nvPr/>
        </p:nvSpPr>
        <p:spPr>
          <a:xfrm>
            <a:off x="7110410" y="3954477"/>
            <a:ext cx="11375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181A57"/>
                </a:solidFill>
                <a:latin typeface="Century Gothic" panose="020B0502020202020204" pitchFamily="34" charset="0"/>
              </a:rPr>
              <a:t>[h]</a:t>
            </a:r>
            <a:endParaRPr lang="en-US" dirty="0">
              <a:solidFill>
                <a:srgbClr val="181A57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192;p36">
            <a:extLst>
              <a:ext uri="{FF2B5EF4-FFF2-40B4-BE49-F238E27FC236}">
                <a16:creationId xmlns:a16="http://schemas.microsoft.com/office/drawing/2014/main" id="{A96D89FF-869E-48DB-B1DB-C06A55EB5256}"/>
              </a:ext>
            </a:extLst>
          </p:cNvPr>
          <p:cNvSpPr/>
          <p:nvPr/>
        </p:nvSpPr>
        <p:spPr>
          <a:xfrm>
            <a:off x="3678066" y="1391193"/>
            <a:ext cx="5301612" cy="11805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3"/>
              </a:solidFill>
            </a:endParaRPr>
          </a:p>
        </p:txBody>
      </p:sp>
      <p:sp>
        <p:nvSpPr>
          <p:cNvPr id="779" name="Google Shape;779;p61"/>
          <p:cNvSpPr txBox="1">
            <a:spLocks noGrp="1"/>
          </p:cNvSpPr>
          <p:nvPr>
            <p:ph type="title"/>
          </p:nvPr>
        </p:nvSpPr>
        <p:spPr>
          <a:xfrm>
            <a:off x="3233571" y="811391"/>
            <a:ext cx="3225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4000" dirty="0">
                <a:solidFill>
                  <a:srgbClr val="563383"/>
                </a:solidFill>
                <a:latin typeface="Century Gothic" panose="020B0502020202020204" pitchFamily="34" charset="0"/>
              </a:rPr>
              <a:t>WNIOSEK</a:t>
            </a:r>
            <a:endParaRPr sz="4000" dirty="0">
              <a:solidFill>
                <a:srgbClr val="563383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31D50B7-7131-4DAD-8E0B-88990E4A2F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2708" l="0" r="100000">
                        <a14:foregroundMark x1="56944" y1="21875" x2="56944" y2="21875"/>
                        <a14:foregroundMark x1="55000" y1="16875" x2="55000" y2="16875"/>
                        <a14:foregroundMark x1="52361" y1="15625" x2="52361" y2="15625"/>
                        <a14:backgroundMark x1="42639" y1="43125" x2="42639" y2="43125"/>
                        <a14:backgroundMark x1="44028" y1="31667" x2="44028" y2="31667"/>
                        <a14:backgroundMark x1="48056" y1="56458" x2="48056" y2="56458"/>
                        <a14:backgroundMark x1="44306" y1="62708" x2="44306" y2="62708"/>
                        <a14:backgroundMark x1="43194" y1="67292" x2="43194" y2="67292"/>
                        <a14:backgroundMark x1="42778" y1="70833" x2="42778" y2="71875"/>
                        <a14:backgroundMark x1="39444" y1="71875" x2="39444" y2="71875"/>
                        <a14:backgroundMark x1="58611" y1="15208" x2="58611" y2="15208"/>
                        <a14:backgroundMark x1="58611" y1="15208" x2="59444" y2="16250"/>
                        <a14:backgroundMark x1="60556" y1="21458" x2="60556" y2="21458"/>
                        <a14:backgroundMark x1="60139" y1="26667" x2="60139" y2="28542"/>
                        <a14:backgroundMark x1="60694" y1="34167" x2="60694" y2="36042"/>
                        <a14:backgroundMark x1="80972" y1="21458" x2="80972" y2="21458"/>
                        <a14:backgroundMark x1="80972" y1="21458" x2="82361" y2="21875"/>
                        <a14:backgroundMark x1="88750" y1="20417" x2="88889" y2="19583"/>
                        <a14:backgroundMark x1="88194" y1="14167" x2="88194" y2="14167"/>
                        <a14:backgroundMark x1="20833" y1="26667" x2="20833" y2="26667"/>
                        <a14:backgroundMark x1="20833" y1="26667" x2="20833" y2="26667"/>
                        <a14:backgroundMark x1="5139" y1="23542" x2="5139" y2="23542"/>
                        <a14:backgroundMark x1="8333" y1="16458" x2="8333" y2="16458"/>
                        <a14:backgroundMark x1="11250" y1="16250" x2="12639" y2="16250"/>
                        <a14:backgroundMark x1="12639" y1="16250" x2="12639" y2="16250"/>
                        <a14:backgroundMark x1="3333" y1="43125" x2="3333" y2="43125"/>
                        <a14:backgroundMark x1="10139" y1="49792" x2="10139" y2="49792"/>
                        <a14:backgroundMark x1="15417" y1="52708" x2="15417" y2="52708"/>
                        <a14:backgroundMark x1="22222" y1="55833" x2="22222" y2="55833"/>
                        <a14:backgroundMark x1="92083" y1="7083" x2="92083" y2="7083"/>
                        <a14:backgroundMark x1="96111" y1="7083" x2="96111" y2="7083"/>
                        <a14:backgroundMark x1="46944" y1="11667" x2="46944" y2="11667"/>
                        <a14:backgroundMark x1="56944" y1="5833" x2="56944" y2="5833"/>
                        <a14:backgroundMark x1="60417" y1="12708" x2="60417" y2="12708"/>
                        <a14:backgroundMark x1="64444" y1="41250" x2="64444" y2="41250"/>
                        <a14:backgroundMark x1="63889" y1="60417" x2="63889" y2="60417"/>
                        <a14:backgroundMark x1="64444" y1="68333" x2="64444" y2="68333"/>
                        <a14:backgroundMark x1="57222" y1="11042" x2="57222" y2="11042"/>
                        <a14:backgroundMark x1="58333" y1="13750" x2="58333" y2="13750"/>
                        <a14:backgroundMark x1="58333" y1="17917" x2="58333" y2="17917"/>
                        <a14:backgroundMark x1="58333" y1="22500" x2="58333" y2="22500"/>
                      </a14:backgroundRemoval>
                    </a14:imgEffect>
                    <a14:imgEffect>
                      <a14:colorTemperature colorTemp="53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677631" y="0"/>
            <a:ext cx="6650647" cy="44337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27" name="Google Shape;951;p41">
            <a:extLst>
              <a:ext uri="{FF2B5EF4-FFF2-40B4-BE49-F238E27FC236}">
                <a16:creationId xmlns:a16="http://schemas.microsoft.com/office/drawing/2014/main" id="{F95806E4-B412-44FA-89C2-3934E2710745}"/>
              </a:ext>
            </a:extLst>
          </p:cNvPr>
          <p:cNvCxnSpPr>
            <a:cxnSpLocks/>
          </p:cNvCxnSpPr>
          <p:nvPr/>
        </p:nvCxnSpPr>
        <p:spPr>
          <a:xfrm>
            <a:off x="3678066" y="1365014"/>
            <a:ext cx="5215889" cy="0"/>
          </a:xfrm>
          <a:prstGeom prst="straightConnector1">
            <a:avLst/>
          </a:prstGeom>
          <a:noFill/>
          <a:ln w="19050" cap="flat" cmpd="sng">
            <a:solidFill>
              <a:srgbClr val="A1C448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0" name="Google Shape;951;p41">
            <a:extLst>
              <a:ext uri="{FF2B5EF4-FFF2-40B4-BE49-F238E27FC236}">
                <a16:creationId xmlns:a16="http://schemas.microsoft.com/office/drawing/2014/main" id="{4DD77CA5-21E1-4614-BB64-65EB489009FC}"/>
              </a:ext>
            </a:extLst>
          </p:cNvPr>
          <p:cNvCxnSpPr>
            <a:cxnSpLocks/>
          </p:cNvCxnSpPr>
          <p:nvPr/>
        </p:nvCxnSpPr>
        <p:spPr>
          <a:xfrm flipV="1">
            <a:off x="3678066" y="907817"/>
            <a:ext cx="0" cy="1581383"/>
          </a:xfrm>
          <a:prstGeom prst="straightConnector1">
            <a:avLst/>
          </a:prstGeom>
          <a:noFill/>
          <a:ln w="19050" cap="flat" cmpd="sng">
            <a:solidFill>
              <a:srgbClr val="A1C448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78" name="Google Shape;778;p61"/>
          <p:cNvSpPr txBox="1">
            <a:spLocks noGrp="1"/>
          </p:cNvSpPr>
          <p:nvPr>
            <p:ph type="body" idx="1"/>
          </p:nvPr>
        </p:nvSpPr>
        <p:spPr>
          <a:xfrm>
            <a:off x="3698440" y="1372118"/>
            <a:ext cx="5175140" cy="1286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 dirty="0">
                <a:latin typeface="Century Gothic" panose="020B0502020202020204" pitchFamily="34" charset="0"/>
              </a:rPr>
              <a:t>Czynniki chemiczne i fizyczne – wysoka temperatura i alkohol - zwiększają przepuszczalność </a:t>
            </a:r>
            <a:r>
              <a:rPr lang="pl-PL" sz="1800" dirty="0" err="1">
                <a:latin typeface="Century Gothic" panose="020B0502020202020204" pitchFamily="34" charset="0"/>
              </a:rPr>
              <a:t>plazmolemmy</a:t>
            </a:r>
            <a:r>
              <a:rPr lang="pl-PL" sz="1800" dirty="0">
                <a:latin typeface="Century Gothic" panose="020B0502020202020204" pitchFamily="34" charset="0"/>
              </a:rPr>
              <a:t> i tonoplastu dla soku komórkowego. </a:t>
            </a:r>
            <a:endParaRPr sz="1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063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192;p36">
            <a:extLst>
              <a:ext uri="{FF2B5EF4-FFF2-40B4-BE49-F238E27FC236}">
                <a16:creationId xmlns:a16="http://schemas.microsoft.com/office/drawing/2014/main" id="{A96D89FF-869E-48DB-B1DB-C06A55EB5256}"/>
              </a:ext>
            </a:extLst>
          </p:cNvPr>
          <p:cNvSpPr/>
          <p:nvPr/>
        </p:nvSpPr>
        <p:spPr>
          <a:xfrm>
            <a:off x="3678066" y="1391193"/>
            <a:ext cx="5301612" cy="238729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3"/>
              </a:solidFill>
            </a:endParaRPr>
          </a:p>
        </p:txBody>
      </p:sp>
      <p:sp>
        <p:nvSpPr>
          <p:cNvPr id="779" name="Google Shape;779;p61"/>
          <p:cNvSpPr txBox="1">
            <a:spLocks noGrp="1"/>
          </p:cNvSpPr>
          <p:nvPr>
            <p:ph type="title"/>
          </p:nvPr>
        </p:nvSpPr>
        <p:spPr>
          <a:xfrm>
            <a:off x="3592342" y="814941"/>
            <a:ext cx="3810696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4000" dirty="0">
                <a:solidFill>
                  <a:srgbClr val="563383"/>
                </a:solidFill>
                <a:latin typeface="Century Gothic" panose="020B0502020202020204" pitchFamily="34" charset="0"/>
              </a:rPr>
              <a:t>WYJAŚNIENIE</a:t>
            </a:r>
            <a:endParaRPr sz="4000" dirty="0">
              <a:solidFill>
                <a:srgbClr val="563383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31D50B7-7131-4DAD-8E0B-88990E4A2F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2708" l="0" r="100000">
                        <a14:foregroundMark x1="56944" y1="21875" x2="56944" y2="21875"/>
                        <a14:foregroundMark x1="55000" y1="16875" x2="55000" y2="16875"/>
                        <a14:foregroundMark x1="52361" y1="15625" x2="52361" y2="15625"/>
                        <a14:backgroundMark x1="42639" y1="43125" x2="42639" y2="43125"/>
                        <a14:backgroundMark x1="44028" y1="31667" x2="44028" y2="31667"/>
                        <a14:backgroundMark x1="48056" y1="56458" x2="48056" y2="56458"/>
                        <a14:backgroundMark x1="44306" y1="62708" x2="44306" y2="62708"/>
                        <a14:backgroundMark x1="43194" y1="67292" x2="43194" y2="67292"/>
                        <a14:backgroundMark x1="42778" y1="70833" x2="42778" y2="71875"/>
                        <a14:backgroundMark x1="39444" y1="71875" x2="39444" y2="71875"/>
                        <a14:backgroundMark x1="58611" y1="15208" x2="58611" y2="15208"/>
                        <a14:backgroundMark x1="58611" y1="15208" x2="59444" y2="16250"/>
                        <a14:backgroundMark x1="60556" y1="21458" x2="60556" y2="21458"/>
                        <a14:backgroundMark x1="60139" y1="26667" x2="60139" y2="28542"/>
                        <a14:backgroundMark x1="60694" y1="34167" x2="60694" y2="36042"/>
                        <a14:backgroundMark x1="80972" y1="21458" x2="80972" y2="21458"/>
                        <a14:backgroundMark x1="80972" y1="21458" x2="82361" y2="21875"/>
                        <a14:backgroundMark x1="88750" y1="20417" x2="88889" y2="19583"/>
                        <a14:backgroundMark x1="88194" y1="14167" x2="88194" y2="14167"/>
                        <a14:backgroundMark x1="20833" y1="26667" x2="20833" y2="26667"/>
                        <a14:backgroundMark x1="20833" y1="26667" x2="20833" y2="26667"/>
                        <a14:backgroundMark x1="5139" y1="23542" x2="5139" y2="23542"/>
                        <a14:backgroundMark x1="8333" y1="16458" x2="8333" y2="16458"/>
                        <a14:backgroundMark x1="11250" y1="16250" x2="12639" y2="16250"/>
                        <a14:backgroundMark x1="12639" y1="16250" x2="12639" y2="16250"/>
                        <a14:backgroundMark x1="3333" y1="43125" x2="3333" y2="43125"/>
                        <a14:backgroundMark x1="10139" y1="49792" x2="10139" y2="49792"/>
                        <a14:backgroundMark x1="15417" y1="52708" x2="15417" y2="52708"/>
                        <a14:backgroundMark x1="22222" y1="55833" x2="22222" y2="55833"/>
                        <a14:backgroundMark x1="92083" y1="7083" x2="92083" y2="7083"/>
                        <a14:backgroundMark x1="96111" y1="7083" x2="96111" y2="7083"/>
                        <a14:backgroundMark x1="46944" y1="11667" x2="46944" y2="11667"/>
                        <a14:backgroundMark x1="56944" y1="5833" x2="56944" y2="5833"/>
                        <a14:backgroundMark x1="60417" y1="12708" x2="60417" y2="12708"/>
                        <a14:backgroundMark x1="64444" y1="41250" x2="64444" y2="41250"/>
                        <a14:backgroundMark x1="63889" y1="60417" x2="63889" y2="60417"/>
                        <a14:backgroundMark x1="64444" y1="68333" x2="64444" y2="68333"/>
                        <a14:backgroundMark x1="57222" y1="11042" x2="57222" y2="11042"/>
                        <a14:backgroundMark x1="58333" y1="13750" x2="58333" y2="13750"/>
                        <a14:backgroundMark x1="58333" y1="17917" x2="58333" y2="17917"/>
                        <a14:backgroundMark x1="58333" y1="22500" x2="58333" y2="22500"/>
                      </a14:backgroundRemoval>
                    </a14:imgEffect>
                    <a14:imgEffect>
                      <a14:colorTemperature colorTemp="53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677631" y="0"/>
            <a:ext cx="6650647" cy="44337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27" name="Google Shape;951;p41">
            <a:extLst>
              <a:ext uri="{FF2B5EF4-FFF2-40B4-BE49-F238E27FC236}">
                <a16:creationId xmlns:a16="http://schemas.microsoft.com/office/drawing/2014/main" id="{F95806E4-B412-44FA-89C2-3934E2710745}"/>
              </a:ext>
            </a:extLst>
          </p:cNvPr>
          <p:cNvCxnSpPr>
            <a:cxnSpLocks/>
          </p:cNvCxnSpPr>
          <p:nvPr/>
        </p:nvCxnSpPr>
        <p:spPr>
          <a:xfrm>
            <a:off x="3678066" y="1365014"/>
            <a:ext cx="5215889" cy="0"/>
          </a:xfrm>
          <a:prstGeom prst="straightConnector1">
            <a:avLst/>
          </a:prstGeom>
          <a:noFill/>
          <a:ln w="19050" cap="flat" cmpd="sng">
            <a:solidFill>
              <a:srgbClr val="A1C448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0" name="Google Shape;951;p41">
            <a:extLst>
              <a:ext uri="{FF2B5EF4-FFF2-40B4-BE49-F238E27FC236}">
                <a16:creationId xmlns:a16="http://schemas.microsoft.com/office/drawing/2014/main" id="{4DD77CA5-21E1-4614-BB64-65EB489009FC}"/>
              </a:ext>
            </a:extLst>
          </p:cNvPr>
          <p:cNvCxnSpPr>
            <a:cxnSpLocks/>
          </p:cNvCxnSpPr>
          <p:nvPr/>
        </p:nvCxnSpPr>
        <p:spPr>
          <a:xfrm flipV="1">
            <a:off x="3678066" y="907817"/>
            <a:ext cx="0" cy="2870670"/>
          </a:xfrm>
          <a:prstGeom prst="straightConnector1">
            <a:avLst/>
          </a:prstGeom>
          <a:noFill/>
          <a:ln w="19050" cap="flat" cmpd="sng">
            <a:solidFill>
              <a:srgbClr val="A1C448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78" name="Google Shape;778;p61"/>
          <p:cNvSpPr txBox="1">
            <a:spLocks noGrp="1"/>
          </p:cNvSpPr>
          <p:nvPr>
            <p:ph type="body" idx="1"/>
          </p:nvPr>
        </p:nvSpPr>
        <p:spPr>
          <a:xfrm>
            <a:off x="3698440" y="1372117"/>
            <a:ext cx="5175140" cy="24325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 dirty="0">
                <a:latin typeface="Century Gothic" panose="020B0502020202020204" pitchFamily="34" charset="0"/>
              </a:rPr>
              <a:t>   Zaobserwowane w probówkach z </a:t>
            </a:r>
            <a:r>
              <a:rPr lang="pl-PL" sz="1800" b="1" dirty="0">
                <a:solidFill>
                  <a:srgbClr val="A1C448"/>
                </a:solidFill>
                <a:latin typeface="Century Gothic" panose="020B0502020202020204" pitchFamily="34" charset="0"/>
              </a:rPr>
              <a:t>alkoholem i ugotowanym </a:t>
            </a:r>
            <a:r>
              <a:rPr lang="pl-PL" sz="1800" dirty="0">
                <a:latin typeface="Century Gothic" panose="020B0502020202020204" pitchFamily="34" charset="0"/>
              </a:rPr>
              <a:t>burakiem czerwone zabarwienie odczynników, świadczy o naruszeniu struktury błon biologicznych w komórkach buraka. Struktura trzeciorzędowa w białkach błonowych została zniszczona, co spowodowało utratę ich właściwości.</a:t>
            </a:r>
            <a:endParaRPr sz="1800" dirty="0">
              <a:latin typeface="Century Gothic" panose="020B0502020202020204" pitchFamily="34" charset="0"/>
            </a:endParaRPr>
          </a:p>
        </p:txBody>
      </p:sp>
      <p:pic>
        <p:nvPicPr>
          <p:cNvPr id="11" name="Picture 2" descr="Betanina – Wikipedia, wolna encyklopedia">
            <a:extLst>
              <a:ext uri="{FF2B5EF4-FFF2-40B4-BE49-F238E27FC236}">
                <a16:creationId xmlns:a16="http://schemas.microsoft.com/office/drawing/2014/main" id="{E5B3015D-9732-4B96-8727-635D35A27C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39" y="3271632"/>
            <a:ext cx="1472253" cy="1463671"/>
          </a:xfrm>
          <a:prstGeom prst="rect">
            <a:avLst/>
          </a:prstGeom>
          <a:noFill/>
          <a:effectLst>
            <a:glow rad="165100">
              <a:srgbClr val="F8FAE4">
                <a:alpha val="78000"/>
              </a:srgbClr>
            </a:glow>
            <a:outerShdw blurRad="63500" sx="102000" sy="102000" algn="ctr" rotWithShape="0">
              <a:schemeClr val="bg1">
                <a:alpha val="40000"/>
              </a:schemeClr>
            </a:outerShd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BA377E86-30F4-4E53-B0FF-D28953717AF7}"/>
              </a:ext>
            </a:extLst>
          </p:cNvPr>
          <p:cNvSpPr txBox="1"/>
          <p:nvPr/>
        </p:nvSpPr>
        <p:spPr>
          <a:xfrm>
            <a:off x="18917" y="4835723"/>
            <a:ext cx="16287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8FAE4"/>
                </a:solidFill>
                <a:latin typeface="Century Gothic" panose="020B0502020202020204" pitchFamily="34" charset="0"/>
              </a:rPr>
              <a:t>BETANINA</a:t>
            </a:r>
            <a:endParaRPr lang="en-US" b="1" dirty="0">
              <a:solidFill>
                <a:srgbClr val="F8FAE4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7A6D7050-72B9-4088-8811-3F6E4A3CEC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5388" y1="18800" x2="45388" y2="18800"/>
                        <a14:foregroundMark x1="39806" y1="22000" x2="39806" y2="22000"/>
                        <a14:foregroundMark x1="39806" y1="22000" x2="39806" y2="22000"/>
                        <a14:foregroundMark x1="28641" y1="26400" x2="28641" y2="26400"/>
                        <a14:foregroundMark x1="32039" y1="29600" x2="32039" y2="29600"/>
                        <a14:foregroundMark x1="29854" y1="33600" x2="29854" y2="33600"/>
                        <a14:foregroundMark x1="27427" y1="40000" x2="26699" y2="42800"/>
                        <a14:foregroundMark x1="27670" y1="44400" x2="29612" y2="46800"/>
                        <a14:foregroundMark x1="29612" y1="47200" x2="29612" y2="47200"/>
                        <a14:foregroundMark x1="28641" y1="25600" x2="28641" y2="25600"/>
                        <a14:foregroundMark x1="26214" y1="26000" x2="26214" y2="26000"/>
                        <a14:foregroundMark x1="31068" y1="24800" x2="31068" y2="24800"/>
                        <a14:foregroundMark x1="35437" y1="20800" x2="36165" y2="20800"/>
                        <a14:foregroundMark x1="25000" y1="22800" x2="25000" y2="22800"/>
                        <a14:foregroundMark x1="26456" y1="22800" x2="26456" y2="22800"/>
                        <a14:foregroundMark x1="27184" y1="22800" x2="27184" y2="22800"/>
                        <a14:foregroundMark x1="31311" y1="22000" x2="31311" y2="22000"/>
                        <a14:foregroundMark x1="31553" y1="20800" x2="31553" y2="20800"/>
                        <a14:foregroundMark x1="39078" y1="17200" x2="39078" y2="17200"/>
                        <a14:foregroundMark x1="41505" y1="14400" x2="41505" y2="14400"/>
                        <a14:foregroundMark x1="42476" y1="13600" x2="42476" y2="13600"/>
                        <a14:foregroundMark x1="51456" y1="6000" x2="51456" y2="6000"/>
                        <a14:foregroundMark x1="52184" y1="4400" x2="52184" y2="4400"/>
                        <a14:foregroundMark x1="51214" y1="6800" x2="51214" y2="6800"/>
                        <a14:foregroundMark x1="51942" y1="7600" x2="51942" y2="7600"/>
                        <a14:foregroundMark x1="51942" y1="7600" x2="51942" y2="7600"/>
                        <a14:foregroundMark x1="50728" y1="9200" x2="49757" y2="9200"/>
                        <a14:foregroundMark x1="49515" y1="9200" x2="49515" y2="9200"/>
                        <a14:foregroundMark x1="55340" y1="8000" x2="55340" y2="8000"/>
                        <a14:foregroundMark x1="55583" y1="9600" x2="56796" y2="10000"/>
                        <a14:foregroundMark x1="57039" y1="10000" x2="57039" y2="10000"/>
                        <a14:foregroundMark x1="57524" y1="11200" x2="58010" y2="12000"/>
                        <a14:foregroundMark x1="58495" y1="13200" x2="58495" y2="13200"/>
                        <a14:foregroundMark x1="59466" y1="14400" x2="59709" y2="16000"/>
                        <a14:foregroundMark x1="60922" y1="17200" x2="61408" y2="18000"/>
                        <a14:foregroundMark x1="62136" y1="20400" x2="62379" y2="21600"/>
                        <a14:foregroundMark x1="62621" y1="22400" x2="62621" y2="22400"/>
                        <a14:foregroundMark x1="62621" y1="22800" x2="62621" y2="22800"/>
                        <a14:foregroundMark x1="48786" y1="14800" x2="48786" y2="14800"/>
                        <a14:foregroundMark x1="48786" y1="14800" x2="48786" y2="14800"/>
                        <a14:foregroundMark x1="52913" y1="15600" x2="52913" y2="15600"/>
                        <a14:foregroundMark x1="71845" y1="28400" x2="71845" y2="28400"/>
                        <a14:foregroundMark x1="71602" y1="28400" x2="70631" y2="28400"/>
                        <a14:foregroundMark x1="68447" y1="28000" x2="66748" y2="28000"/>
                        <a14:foregroundMark x1="66262" y1="28000" x2="66262" y2="28000"/>
                        <a14:foregroundMark x1="66262" y1="26400" x2="66262" y2="26400"/>
                        <a14:foregroundMark x1="66262" y1="20800" x2="66262" y2="20800"/>
                        <a14:foregroundMark x1="66262" y1="20800" x2="65534" y2="20800"/>
                        <a14:foregroundMark x1="65291" y1="20800" x2="65291" y2="20800"/>
                        <a14:foregroundMark x1="65291" y1="19600" x2="65291" y2="19600"/>
                        <a14:foregroundMark x1="76214" y1="30400" x2="76214" y2="30400"/>
                        <a14:foregroundMark x1="79369" y1="30400" x2="79369" y2="30400"/>
                        <a14:foregroundMark x1="78641" y1="37200" x2="78641" y2="37200"/>
                        <a14:foregroundMark x1="77670" y1="36000" x2="77670" y2="36000"/>
                        <a14:foregroundMark x1="76456" y1="36000" x2="75728" y2="36000"/>
                        <a14:foregroundMark x1="75485" y1="36000" x2="75485" y2="36000"/>
                        <a14:foregroundMark x1="75243" y1="36000" x2="75243" y2="36000"/>
                        <a14:foregroundMark x1="75000" y1="36000" x2="75000" y2="36000"/>
                        <a14:foregroundMark x1="73058" y1="35600" x2="73058" y2="35600"/>
                        <a14:foregroundMark x1="72816" y1="33600" x2="72816" y2="33600"/>
                        <a14:foregroundMark x1="72573" y1="36800" x2="71359" y2="40800"/>
                        <a14:foregroundMark x1="70874" y1="40800" x2="69417" y2="41600"/>
                        <a14:foregroundMark x1="68204" y1="42000" x2="65534" y2="43200"/>
                        <a14:foregroundMark x1="65291" y1="44400" x2="65291" y2="45600"/>
                        <a14:foregroundMark x1="65291" y1="47200" x2="66748" y2="49200"/>
                        <a14:foregroundMark x1="68447" y1="50000" x2="69660" y2="49600"/>
                        <a14:foregroundMark x1="70874" y1="46800" x2="70874" y2="46800"/>
                        <a14:foregroundMark x1="70631" y1="49600" x2="71845" y2="51200"/>
                        <a14:foregroundMark x1="73786" y1="51600" x2="75728" y2="50800"/>
                        <a14:foregroundMark x1="76456" y1="50000" x2="76456" y2="50000"/>
                        <a14:foregroundMark x1="76699" y1="50000" x2="76214" y2="50000"/>
                        <a14:foregroundMark x1="75971" y1="50000" x2="75971" y2="50800"/>
                        <a14:foregroundMark x1="75971" y1="52400" x2="75971" y2="54000"/>
                        <a14:foregroundMark x1="75485" y1="55600" x2="75243" y2="57200"/>
                        <a14:foregroundMark x1="75243" y1="58400" x2="75000" y2="59600"/>
                        <a14:foregroundMark x1="74515" y1="60400" x2="74515" y2="62000"/>
                        <a14:foregroundMark x1="74515" y1="62800" x2="74515" y2="62800"/>
                        <a14:foregroundMark x1="74515" y1="63200" x2="74029" y2="64800"/>
                        <a14:foregroundMark x1="74029" y1="64800" x2="73544" y2="66400"/>
                        <a14:foregroundMark x1="73301" y1="66400" x2="73301" y2="66400"/>
                        <a14:foregroundMark x1="73301" y1="67600" x2="73301" y2="67600"/>
                        <a14:foregroundMark x1="74029" y1="66400" x2="75000" y2="66400"/>
                        <a14:foregroundMark x1="75243" y1="65200" x2="75243" y2="65200"/>
                        <a14:foregroundMark x1="75971" y1="61600" x2="75971" y2="61600"/>
                        <a14:foregroundMark x1="76699" y1="62400" x2="76699" y2="62400"/>
                        <a14:foregroundMark x1="74757" y1="72000" x2="74757" y2="72000"/>
                        <a14:foregroundMark x1="75728" y1="70800" x2="75728" y2="70800"/>
                        <a14:foregroundMark x1="76456" y1="71600" x2="76456" y2="71600"/>
                        <a14:foregroundMark x1="76942" y1="72000" x2="76942" y2="72000"/>
                        <a14:foregroundMark x1="78155" y1="67600" x2="78155" y2="67600"/>
                        <a14:foregroundMark x1="70874" y1="67200" x2="70874" y2="67200"/>
                        <a14:foregroundMark x1="70146" y1="68800" x2="69660" y2="70400"/>
                        <a14:foregroundMark x1="69417" y1="70800" x2="68204" y2="72000"/>
                        <a14:foregroundMark x1="66505" y1="72000" x2="65291" y2="72000"/>
                        <a14:foregroundMark x1="64078" y1="72000" x2="64078" y2="72000"/>
                        <a14:foregroundMark x1="63350" y1="73200" x2="63350" y2="74000"/>
                        <a14:foregroundMark x1="63107" y1="74000" x2="60922" y2="74000"/>
                        <a14:foregroundMark x1="57282" y1="72400" x2="57282" y2="72400"/>
                        <a14:foregroundMark x1="57282" y1="72400" x2="57282" y2="72400"/>
                        <a14:foregroundMark x1="60194" y1="66400" x2="60194" y2="68000"/>
                        <a14:foregroundMark x1="59951" y1="64000" x2="59951" y2="64000"/>
                        <a14:foregroundMark x1="60437" y1="62000" x2="60680" y2="61200"/>
                        <a14:foregroundMark x1="63107" y1="59200" x2="63107" y2="59200"/>
                        <a14:foregroundMark x1="64806" y1="58400" x2="64806" y2="58400"/>
                        <a14:foregroundMark x1="64078" y1="58800" x2="58495" y2="65200"/>
                        <a14:foregroundMark x1="58495" y1="65600" x2="57524" y2="66400"/>
                        <a14:foregroundMark x1="54612" y1="68000" x2="53155" y2="69600"/>
                        <a14:foregroundMark x1="52913" y1="70400" x2="52913" y2="72400"/>
                        <a14:foregroundMark x1="52913" y1="72800" x2="52184" y2="76000"/>
                        <a14:foregroundMark x1="52184" y1="76800" x2="52184" y2="76800"/>
                        <a14:foregroundMark x1="50728" y1="77200" x2="49757" y2="77200"/>
                        <a14:foregroundMark x1="45631" y1="77600" x2="45631" y2="77600"/>
                        <a14:foregroundMark x1="44660" y1="77600" x2="44660" y2="77600"/>
                        <a14:foregroundMark x1="41990" y1="77600" x2="41990" y2="77600"/>
                        <a14:foregroundMark x1="41990" y1="77600" x2="41990" y2="77600"/>
                        <a14:foregroundMark x1="41990" y1="76000" x2="40291" y2="75600"/>
                        <a14:foregroundMark x1="38592" y1="70800" x2="38350" y2="70000"/>
                        <a14:foregroundMark x1="35680" y1="64000" x2="33495" y2="62000"/>
                        <a14:foregroundMark x1="31068" y1="58400" x2="31068" y2="58400"/>
                        <a14:foregroundMark x1="30583" y1="56000" x2="30583" y2="56000"/>
                        <a14:foregroundMark x1="29854" y1="55600" x2="29854" y2="55600"/>
                        <a14:foregroundMark x1="25485" y1="54800" x2="25485" y2="54800"/>
                        <a14:foregroundMark x1="25243" y1="52800" x2="25243" y2="52800"/>
                        <a14:foregroundMark x1="24757" y1="51600" x2="24757" y2="51600"/>
                        <a14:foregroundMark x1="25000" y1="49200" x2="25000" y2="49200"/>
                        <a14:foregroundMark x1="25728" y1="47200" x2="25728" y2="47200"/>
                        <a14:foregroundMark x1="25971" y1="45200" x2="25971" y2="45200"/>
                        <a14:foregroundMark x1="25971" y1="42800" x2="25971" y2="42800"/>
                        <a14:foregroundMark x1="25971" y1="40400" x2="25971" y2="40400"/>
                        <a14:foregroundMark x1="25971" y1="38800" x2="25971" y2="38800"/>
                        <a14:foregroundMark x1="24515" y1="24000" x2="24515" y2="24000"/>
                        <a14:foregroundMark x1="24515" y1="25200" x2="24515" y2="25200"/>
                        <a14:foregroundMark x1="25243" y1="55600" x2="25243" y2="55600"/>
                        <a14:foregroundMark x1="23786" y1="56400" x2="23786" y2="56400"/>
                        <a14:foregroundMark x1="23786" y1="56400" x2="23786" y2="56400"/>
                        <a14:foregroundMark x1="25243" y1="56400" x2="25243" y2="56400"/>
                        <a14:foregroundMark x1="25243" y1="55200" x2="25243" y2="55200"/>
                        <a14:foregroundMark x1="25243" y1="55200" x2="25243" y2="55200"/>
                        <a14:foregroundMark x1="25243" y1="55200" x2="25243" y2="55200"/>
                        <a14:foregroundMark x1="22087" y1="58000" x2="22087" y2="58000"/>
                        <a14:foregroundMark x1="23058" y1="60800" x2="23058" y2="60800"/>
                        <a14:foregroundMark x1="41990" y1="84800" x2="41990" y2="84800"/>
                        <a14:foregroundMark x1="41990" y1="82000" x2="41990" y2="82000"/>
                        <a14:foregroundMark x1="42961" y1="82000" x2="43932" y2="83200"/>
                        <a14:foregroundMark x1="44660" y1="84400" x2="44660" y2="84400"/>
                        <a14:foregroundMark x1="44660" y1="87200" x2="44660" y2="87200"/>
                        <a14:foregroundMark x1="44903" y1="87200" x2="44903" y2="87200"/>
                        <a14:foregroundMark x1="44175" y1="86800" x2="44175" y2="86800"/>
                        <a14:foregroundMark x1="42961" y1="86800" x2="41990" y2="87600"/>
                        <a14:foregroundMark x1="41990" y1="88400" x2="41990" y2="89200"/>
                        <a14:foregroundMark x1="48301" y1="84000" x2="48301" y2="84000"/>
                        <a14:foregroundMark x1="49272" y1="83200" x2="49272" y2="83200"/>
                        <a14:foregroundMark x1="50728" y1="83200" x2="51214" y2="83200"/>
                        <a14:foregroundMark x1="54126" y1="80800" x2="54126" y2="80800"/>
                        <a14:foregroundMark x1="55340" y1="79200" x2="56068" y2="79200"/>
                        <a14:foregroundMark x1="57039" y1="79200" x2="57524" y2="79200"/>
                        <a14:foregroundMark x1="57039" y1="45200" x2="57039" y2="45200"/>
                        <a14:foregroundMark x1="45631" y1="34800" x2="45631" y2="34800"/>
                        <a14:foregroundMark x1="72087" y1="73600" x2="72087" y2="73600"/>
                        <a14:foregroundMark x1="76214" y1="39200" x2="76214" y2="39200"/>
                        <a14:foregroundMark x1="26214" y1="35600" x2="26214" y2="35600"/>
                      </a14:backgroundRemoval>
                    </a14:imgEffect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899046">
            <a:off x="-620263" y="1039699"/>
            <a:ext cx="5946080" cy="3608058"/>
          </a:xfrm>
          <a:prstGeom prst="rect">
            <a:avLst/>
          </a:prstGeom>
        </p:spPr>
      </p:pic>
      <p:cxnSp>
        <p:nvCxnSpPr>
          <p:cNvPr id="30" name="Łącznik prosty ze strzałką 29">
            <a:extLst>
              <a:ext uri="{FF2B5EF4-FFF2-40B4-BE49-F238E27FC236}">
                <a16:creationId xmlns:a16="http://schemas.microsoft.com/office/drawing/2014/main" id="{B2E60542-9D54-42CB-80B2-F0D40AAA3552}"/>
              </a:ext>
            </a:extLst>
          </p:cNvPr>
          <p:cNvCxnSpPr/>
          <p:nvPr/>
        </p:nvCxnSpPr>
        <p:spPr>
          <a:xfrm flipV="1">
            <a:off x="821532" y="3529014"/>
            <a:ext cx="778669" cy="485775"/>
          </a:xfrm>
          <a:prstGeom prst="straightConnector1">
            <a:avLst/>
          </a:prstGeom>
          <a:ln w="76200">
            <a:solidFill>
              <a:srgbClr val="181A5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C37D9D92-BC1E-4C09-B731-5B3B98960EAF}"/>
              </a:ext>
            </a:extLst>
          </p:cNvPr>
          <p:cNvSpPr txBox="1"/>
          <p:nvPr/>
        </p:nvSpPr>
        <p:spPr>
          <a:xfrm>
            <a:off x="-32147" y="4014789"/>
            <a:ext cx="12430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181A57"/>
                </a:solidFill>
                <a:latin typeface="Century Gothic" panose="020B0502020202020204" pitchFamily="34" charset="0"/>
              </a:rPr>
              <a:t>WAKUOLA Z BETANINAMI</a:t>
            </a:r>
            <a:endParaRPr lang="en-US" b="1" dirty="0">
              <a:solidFill>
                <a:srgbClr val="181A57"/>
              </a:solidFill>
              <a:latin typeface="Century Gothic" panose="020B0502020202020204" pitchFamily="34" charset="0"/>
            </a:endParaRPr>
          </a:p>
        </p:txBody>
      </p:sp>
      <p:sp>
        <p:nvSpPr>
          <p:cNvPr id="45" name="pole tekstowe 44">
            <a:extLst>
              <a:ext uri="{FF2B5EF4-FFF2-40B4-BE49-F238E27FC236}">
                <a16:creationId xmlns:a16="http://schemas.microsoft.com/office/drawing/2014/main" id="{E0DB3DA8-0CA2-4835-BD59-3ADF37405D29}"/>
              </a:ext>
            </a:extLst>
          </p:cNvPr>
          <p:cNvSpPr txBox="1"/>
          <p:nvPr/>
        </p:nvSpPr>
        <p:spPr>
          <a:xfrm>
            <a:off x="3518266" y="2877629"/>
            <a:ext cx="15692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181A57"/>
                </a:solidFill>
                <a:latin typeface="Century Gothic" panose="020B0502020202020204" pitchFamily="34" charset="0"/>
              </a:rPr>
              <a:t>JĄDRO KOMÓRKOWE</a:t>
            </a:r>
            <a:endParaRPr lang="en-US" b="1" dirty="0">
              <a:solidFill>
                <a:srgbClr val="181A57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46" name="Łącznik prosty ze strzałką 45">
            <a:extLst>
              <a:ext uri="{FF2B5EF4-FFF2-40B4-BE49-F238E27FC236}">
                <a16:creationId xmlns:a16="http://schemas.microsoft.com/office/drawing/2014/main" id="{E54357F6-7C5A-49C3-85DC-18A97BF4D743}"/>
              </a:ext>
            </a:extLst>
          </p:cNvPr>
          <p:cNvCxnSpPr>
            <a:cxnSpLocks/>
          </p:cNvCxnSpPr>
          <p:nvPr/>
        </p:nvCxnSpPr>
        <p:spPr>
          <a:xfrm flipH="1" flipV="1">
            <a:off x="3502145" y="2571750"/>
            <a:ext cx="289417" cy="296465"/>
          </a:xfrm>
          <a:prstGeom prst="straightConnector1">
            <a:avLst/>
          </a:prstGeom>
          <a:ln w="76200">
            <a:solidFill>
              <a:srgbClr val="181A5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Łącznik prosty ze strzałką 50">
            <a:extLst>
              <a:ext uri="{FF2B5EF4-FFF2-40B4-BE49-F238E27FC236}">
                <a16:creationId xmlns:a16="http://schemas.microsoft.com/office/drawing/2014/main" id="{85EEAEA1-4314-480C-BDD6-1460A8915602}"/>
              </a:ext>
            </a:extLst>
          </p:cNvPr>
          <p:cNvCxnSpPr>
            <a:cxnSpLocks/>
            <a:stCxn id="54" idx="2"/>
          </p:cNvCxnSpPr>
          <p:nvPr/>
        </p:nvCxnSpPr>
        <p:spPr>
          <a:xfrm>
            <a:off x="2733644" y="1026110"/>
            <a:ext cx="67130" cy="703500"/>
          </a:xfrm>
          <a:prstGeom prst="straightConnector1">
            <a:avLst/>
          </a:prstGeom>
          <a:ln w="76200">
            <a:solidFill>
              <a:srgbClr val="181A5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pole tekstowe 53">
            <a:extLst>
              <a:ext uri="{FF2B5EF4-FFF2-40B4-BE49-F238E27FC236}">
                <a16:creationId xmlns:a16="http://schemas.microsoft.com/office/drawing/2014/main" id="{9F2EBF17-84AC-4CB3-87B9-0141CEBF6AED}"/>
              </a:ext>
            </a:extLst>
          </p:cNvPr>
          <p:cNvSpPr txBox="1"/>
          <p:nvPr/>
        </p:nvSpPr>
        <p:spPr>
          <a:xfrm>
            <a:off x="1949022" y="718333"/>
            <a:ext cx="15692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181A57"/>
                </a:solidFill>
                <a:latin typeface="Century Gothic" panose="020B0502020202020204" pitchFamily="34" charset="0"/>
              </a:rPr>
              <a:t>CYTOPLAZMA</a:t>
            </a:r>
            <a:endParaRPr lang="en-US" b="1" dirty="0">
              <a:solidFill>
                <a:srgbClr val="181A57"/>
              </a:solidFill>
              <a:latin typeface="Century Gothic" panose="020B0502020202020204" pitchFamily="34" charset="0"/>
            </a:endParaRPr>
          </a:p>
        </p:txBody>
      </p:sp>
      <p:sp>
        <p:nvSpPr>
          <p:cNvPr id="261" name="Google Shape;261;p39"/>
          <p:cNvSpPr txBox="1">
            <a:spLocks noGrp="1"/>
          </p:cNvSpPr>
          <p:nvPr>
            <p:ph type="title"/>
          </p:nvPr>
        </p:nvSpPr>
        <p:spPr>
          <a:xfrm>
            <a:off x="4507707" y="1026110"/>
            <a:ext cx="66471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200" dirty="0">
                <a:latin typeface="Century Gothic" panose="020B0502020202020204" pitchFamily="34" charset="0"/>
              </a:rPr>
              <a:t>JAKA JEST ROLA BŁON BIOLOGICZNYCH?</a:t>
            </a:r>
            <a:endParaRPr sz="3200" dirty="0">
              <a:latin typeface="Century Gothic" panose="020B0502020202020204" pitchFamily="34" charset="0"/>
            </a:endParaRPr>
          </a:p>
        </p:txBody>
      </p:sp>
      <p:sp>
        <p:nvSpPr>
          <p:cNvPr id="57" name="Google Shape;199;p37">
            <a:extLst>
              <a:ext uri="{FF2B5EF4-FFF2-40B4-BE49-F238E27FC236}">
                <a16:creationId xmlns:a16="http://schemas.microsoft.com/office/drawing/2014/main" id="{CD0C49C5-8BA7-4D20-B90D-9ED2A38DB9D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641651" y="1598810"/>
            <a:ext cx="4396979" cy="3996498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360000" lvl="0" indent="324000" algn="l" rtl="0">
              <a:lnSpc>
                <a:spcPts val="192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</a:pPr>
            <a:r>
              <a:rPr lang="pl-PL" sz="1600" b="0" dirty="0">
                <a:solidFill>
                  <a:srgbClr val="181A57"/>
                </a:solidFill>
                <a:latin typeface="Century Gothic" panose="020B0502020202020204" pitchFamily="34" charset="0"/>
              </a:rPr>
              <a:t>Wybiórcze</a:t>
            </a:r>
            <a:r>
              <a:rPr lang="pl-PL" sz="1600" dirty="0">
                <a:solidFill>
                  <a:srgbClr val="A1C448"/>
                </a:solidFill>
                <a:latin typeface="Century Gothic" panose="020B0502020202020204" pitchFamily="34" charset="0"/>
              </a:rPr>
              <a:t> przenikanie</a:t>
            </a:r>
            <a:r>
              <a:rPr lang="pl-PL" sz="1600" b="0" dirty="0">
                <a:latin typeface="Century Gothic" panose="020B0502020202020204" pitchFamily="34" charset="0"/>
              </a:rPr>
              <a:t> substancji do komórki i z komórki.</a:t>
            </a:r>
          </a:p>
          <a:p>
            <a:pPr marL="360000" lvl="0" indent="324000" algn="l" rtl="0">
              <a:lnSpc>
                <a:spcPts val="192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</a:pPr>
            <a:r>
              <a:rPr lang="pl-PL" sz="1600" dirty="0">
                <a:solidFill>
                  <a:srgbClr val="A1C448"/>
                </a:solidFill>
                <a:latin typeface="Century Gothic" panose="020B0502020202020204" pitchFamily="34" charset="0"/>
              </a:rPr>
              <a:t>Zabezpieczanie</a:t>
            </a:r>
            <a:r>
              <a:rPr lang="pl-PL" sz="1600" b="0" dirty="0">
                <a:latin typeface="Century Gothic" panose="020B0502020202020204" pitchFamily="34" charset="0"/>
              </a:rPr>
              <a:t> organelli przed czynnikami chemicznymi i fizycznymi.</a:t>
            </a:r>
          </a:p>
          <a:p>
            <a:pPr marL="360000" lvl="0" indent="0" algn="l" rtl="0">
              <a:lnSpc>
                <a:spcPts val="1920"/>
              </a:lnSpc>
              <a:spcBef>
                <a:spcPts val="1600"/>
              </a:spcBef>
              <a:spcAft>
                <a:spcPts val="1600"/>
              </a:spcAft>
              <a:buSzPts val="1600"/>
            </a:pPr>
            <a:r>
              <a:rPr lang="pl-PL" sz="1400" b="0" dirty="0">
                <a:latin typeface="Century Gothic" panose="020B0502020202020204" pitchFamily="34" charset="0"/>
              </a:rPr>
              <a:t>   Doświadczenie pokazuje nam jednak, że błony biologiczne nie są w stanie całkowicie zabezpieczyć środowiska wewnętrznego komórki, podczas zetknięcia się z wysoką temperaturą lub alkoholem, ze względu na ich budowę.</a:t>
            </a:r>
          </a:p>
        </p:txBody>
      </p:sp>
      <p:cxnSp>
        <p:nvCxnSpPr>
          <p:cNvPr id="60" name="Google Shape;951;p41">
            <a:extLst>
              <a:ext uri="{FF2B5EF4-FFF2-40B4-BE49-F238E27FC236}">
                <a16:creationId xmlns:a16="http://schemas.microsoft.com/office/drawing/2014/main" id="{3B59AAD3-F2C4-477C-90EB-894C7F522359}"/>
              </a:ext>
            </a:extLst>
          </p:cNvPr>
          <p:cNvCxnSpPr>
            <a:cxnSpLocks/>
          </p:cNvCxnSpPr>
          <p:nvPr/>
        </p:nvCxnSpPr>
        <p:spPr>
          <a:xfrm flipH="1">
            <a:off x="4386263" y="1857375"/>
            <a:ext cx="4907757" cy="0"/>
          </a:xfrm>
          <a:prstGeom prst="straightConnector1">
            <a:avLst/>
          </a:prstGeom>
          <a:noFill/>
          <a:ln w="19050" cap="flat" cmpd="sng">
            <a:solidFill>
              <a:srgbClr val="A1C448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" name="Google Shape;951;p41">
            <a:extLst>
              <a:ext uri="{FF2B5EF4-FFF2-40B4-BE49-F238E27FC236}">
                <a16:creationId xmlns:a16="http://schemas.microsoft.com/office/drawing/2014/main" id="{4018CABA-8867-4A09-AE70-95167AA2CC27}"/>
              </a:ext>
            </a:extLst>
          </p:cNvPr>
          <p:cNvCxnSpPr>
            <a:cxnSpLocks/>
          </p:cNvCxnSpPr>
          <p:nvPr/>
        </p:nvCxnSpPr>
        <p:spPr>
          <a:xfrm flipV="1">
            <a:off x="5013948" y="1857377"/>
            <a:ext cx="0" cy="1671637"/>
          </a:xfrm>
          <a:prstGeom prst="straightConnector1">
            <a:avLst/>
          </a:prstGeom>
          <a:noFill/>
          <a:ln w="19050" cap="flat" cmpd="sng">
            <a:solidFill>
              <a:srgbClr val="A1C448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" name="Google Shape;951;p41">
            <a:extLst>
              <a:ext uri="{FF2B5EF4-FFF2-40B4-BE49-F238E27FC236}">
                <a16:creationId xmlns:a16="http://schemas.microsoft.com/office/drawing/2014/main" id="{61CF5029-C384-4DB8-B621-4BA09C5712F9}"/>
              </a:ext>
            </a:extLst>
          </p:cNvPr>
          <p:cNvCxnSpPr>
            <a:cxnSpLocks/>
          </p:cNvCxnSpPr>
          <p:nvPr/>
        </p:nvCxnSpPr>
        <p:spPr>
          <a:xfrm>
            <a:off x="5013948" y="3721894"/>
            <a:ext cx="0" cy="1535906"/>
          </a:xfrm>
          <a:prstGeom prst="straightConnector1">
            <a:avLst/>
          </a:prstGeom>
          <a:noFill/>
          <a:ln w="19050" cap="flat" cmpd="sng">
            <a:solidFill>
              <a:srgbClr val="181A57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6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0"/>
          <p:cNvSpPr txBox="1">
            <a:spLocks noGrp="1"/>
          </p:cNvSpPr>
          <p:nvPr>
            <p:ph type="title"/>
          </p:nvPr>
        </p:nvSpPr>
        <p:spPr>
          <a:xfrm>
            <a:off x="0" y="934968"/>
            <a:ext cx="9144000" cy="3273564"/>
          </a:xfrm>
          <a:prstGeom prst="rect">
            <a:avLst/>
          </a:prstGeom>
        </p:spPr>
        <p:txBody>
          <a:bodyPr spcFirstLastPara="1" vert="horz" wrap="square" lIns="91425" tIns="72000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6000" dirty="0">
                <a:solidFill>
                  <a:srgbClr val="563383"/>
                </a:solidFill>
                <a:latin typeface="Century Gothic" panose="020B0502020202020204" pitchFamily="34" charset="0"/>
              </a:rPr>
              <a:t>DZIĘKUJĘ ZA UWAGĘ</a:t>
            </a:r>
            <a:endParaRPr sz="8000" b="0" dirty="0">
              <a:solidFill>
                <a:srgbClr val="563383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14F9A33-F9B0-4459-93B9-01F3E968D0A9}"/>
              </a:ext>
            </a:extLst>
          </p:cNvPr>
          <p:cNvSpPr txBox="1"/>
          <p:nvPr/>
        </p:nvSpPr>
        <p:spPr>
          <a:xfrm>
            <a:off x="0" y="4735033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pl-PL" sz="1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entury Gothic" panose="020B0502020202020204" pitchFamily="34" charset="0"/>
                <a:cs typeface="Kanit"/>
                <a:sym typeface="Kanit"/>
              </a:rPr>
              <a:t>Przygotowała Wiktoria Ślachcińska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188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ythrough dir="out" hasBounce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3"/>
          <p:cNvSpPr txBox="1">
            <a:spLocks noGrp="1"/>
          </p:cNvSpPr>
          <p:nvPr>
            <p:ph type="title"/>
          </p:nvPr>
        </p:nvSpPr>
        <p:spPr>
          <a:xfrm>
            <a:off x="720000" y="42842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dirty="0">
                <a:latin typeface="Century Gothic" panose="020B0502020202020204" pitchFamily="34" charset="0"/>
              </a:rPr>
              <a:t>ZRÓDŁA:</a:t>
            </a:r>
            <a:endParaRPr dirty="0">
              <a:latin typeface="Century Gothic" panose="020B0502020202020204" pitchFamily="34" charset="0"/>
            </a:endParaRPr>
          </a:p>
        </p:txBody>
      </p:sp>
      <p:sp>
        <p:nvSpPr>
          <p:cNvPr id="154" name="Google Shape;154;p33"/>
          <p:cNvSpPr txBox="1">
            <a:spLocks noGrp="1"/>
          </p:cNvSpPr>
          <p:nvPr>
            <p:ph type="body" idx="1"/>
          </p:nvPr>
        </p:nvSpPr>
        <p:spPr>
          <a:xfrm>
            <a:off x="720000" y="1147398"/>
            <a:ext cx="7704000" cy="354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pl-PL" sz="1200" dirty="0">
                <a:solidFill>
                  <a:srgbClr val="181A57"/>
                </a:solidFill>
                <a:latin typeface="Century Gothic" panose="020B0502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http://wbib.uwm.edu.pl/sites/default/files/u6/botles20z-w2.pdf</a:t>
            </a:r>
            <a:endParaRPr lang="pl-PL" sz="1200" dirty="0">
              <a:solidFill>
                <a:srgbClr val="181A57"/>
              </a:solidFill>
              <a:latin typeface="Century Gothic" panose="020B0502020202020204" pitchFamily="34" charset="0"/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pl-PL" sz="1200" dirty="0">
                <a:solidFill>
                  <a:srgbClr val="181A57"/>
                </a:solidFill>
                <a:latin typeface="Century Gothic" panose="020B0502020202020204" pitchFamily="34" charset="0"/>
                <a:hlinkClick r:id="rId4"/>
              </a:rPr>
              <a:t>https://line.17qq.com/articles/qmnkmhqpny.html</a:t>
            </a:r>
            <a:endParaRPr lang="pl-PL" sz="1200" dirty="0">
              <a:solidFill>
                <a:srgbClr val="181A57"/>
              </a:solidFill>
              <a:latin typeface="Century Gothic" panose="020B0502020202020204" pitchFamily="34" charset="0"/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US" sz="1200" dirty="0">
                <a:solidFill>
                  <a:srgbClr val="181A57"/>
                </a:solidFill>
                <a:latin typeface="Century Gothic" panose="020B0502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https://pl.wikipedia.org/wiki/%C5%9Aciana_kom%C3%B3rkowa</a:t>
            </a:r>
            <a:endParaRPr lang="pl-PL" sz="1200" dirty="0">
              <a:solidFill>
                <a:srgbClr val="181A57"/>
              </a:solidFill>
              <a:latin typeface="Century Gothic" panose="020B0502020202020204" pitchFamily="34" charset="0"/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US" sz="1200" dirty="0">
                <a:solidFill>
                  <a:srgbClr val="181A57"/>
                </a:solidFill>
                <a:latin typeface="Century Gothic" panose="020B0502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http://www.uwm.edu.pl/kchem/badania/blm/lipidy/budowa.html</a:t>
            </a:r>
            <a:endParaRPr lang="pl-PL" sz="1200" dirty="0">
              <a:solidFill>
                <a:srgbClr val="181A57"/>
              </a:solidFill>
              <a:latin typeface="Century Gothic" panose="020B0502020202020204" pitchFamily="34" charset="0"/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US" sz="1200" dirty="0">
                <a:solidFill>
                  <a:srgbClr val="181A57"/>
                </a:solidFill>
                <a:latin typeface="Century Gothic" panose="020B0502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https://pl.wikipedia.org/wiki/B%C5%82ona_biologiczna</a:t>
            </a:r>
            <a:endParaRPr lang="pl-PL" sz="1200" dirty="0">
              <a:solidFill>
                <a:srgbClr val="181A57"/>
              </a:solidFill>
              <a:latin typeface="Century Gothic" panose="020B0502020202020204" pitchFamily="34" charset="0"/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US" sz="1200" dirty="0">
                <a:solidFill>
                  <a:srgbClr val="181A57"/>
                </a:solidFill>
                <a:latin typeface="Century Gothic" panose="020B0502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https://www.google.com/url?sa=i&amp;url=http%3A%2F%2Fskittishlibrary.co.uk%2Fas-biology-beetroot-coursework&amp;psig=AOvVaw0nirm3DxhcKQpYDHZLsKFf&amp;ust=1617660441018000&amp;source=images&amp;cd=vfe&amp;ved=0CAQQr4kDahcKEwjoq__0zOXvAhUAAAAAHQAAAAAQAg</a:t>
            </a:r>
            <a:endParaRPr lang="pl-PL" sz="1200" dirty="0">
              <a:solidFill>
                <a:srgbClr val="181A57"/>
              </a:solidFill>
              <a:latin typeface="Century Gothic" panose="020B0502020202020204" pitchFamily="34" charset="0"/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pl-PL" sz="1200" dirty="0">
                <a:solidFill>
                  <a:srgbClr val="181A57"/>
                </a:solidFill>
                <a:latin typeface="Century Gothic" panose="020B0502020202020204" pitchFamily="34" charset="0"/>
              </a:rPr>
              <a:t>„Biologia” – Ewa </a:t>
            </a:r>
            <a:r>
              <a:rPr lang="pl-PL" sz="1200" dirty="0" err="1">
                <a:solidFill>
                  <a:srgbClr val="181A57"/>
                </a:solidFill>
                <a:latin typeface="Century Gothic" panose="020B0502020202020204" pitchFamily="34" charset="0"/>
              </a:rPr>
              <a:t>Pyłka</a:t>
            </a:r>
            <a:r>
              <a:rPr lang="pl-PL" sz="1200" dirty="0">
                <a:solidFill>
                  <a:srgbClr val="181A57"/>
                </a:solidFill>
                <a:latin typeface="Century Gothic" panose="020B0502020202020204" pitchFamily="34" charset="0"/>
              </a:rPr>
              <a:t>-Gutowska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1"/>
          <p:cNvSpPr txBox="1">
            <a:spLocks noGrp="1"/>
          </p:cNvSpPr>
          <p:nvPr>
            <p:ph type="title"/>
          </p:nvPr>
        </p:nvSpPr>
        <p:spPr>
          <a:xfrm>
            <a:off x="2856614" y="9667"/>
            <a:ext cx="6287386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dirty="0">
                <a:solidFill>
                  <a:srgbClr val="988BB7"/>
                </a:solidFill>
                <a:latin typeface="Century Gothic" panose="020B0502020202020204" pitchFamily="34" charset="0"/>
              </a:rPr>
              <a:t>CHARAKTERYSTYKA OBIEKTU BADAŃ</a:t>
            </a:r>
            <a:endParaRPr dirty="0">
              <a:solidFill>
                <a:srgbClr val="988BB7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BAE777A7-5E0B-4DC4-9C30-D09825659A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4000"/>
                    </a14:imgEffect>
                    <a14:imgEffect>
                      <a14:colorTemperature colorTemp="3508"/>
                    </a14:imgEffect>
                    <a14:imgEffect>
                      <a14:brightnessContrast bright="8000" contrast="2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-38319" y="896797"/>
            <a:ext cx="3239091" cy="4170816"/>
          </a:xfrm>
          <a:prstGeom prst="rect">
            <a:avLst/>
          </a:prstGeom>
          <a:effectLst>
            <a:outerShdw blurRad="177800" dist="63500" dir="4080000" sx="101000" sy="101000" algn="ctr" rotWithShape="0">
              <a:prstClr val="black">
                <a:alpha val="0"/>
              </a:prstClr>
            </a:outerShdw>
            <a:softEdge rad="0"/>
          </a:effectLst>
        </p:spPr>
      </p:pic>
      <p:sp>
        <p:nvSpPr>
          <p:cNvPr id="20" name="pole tekstowe 19">
            <a:extLst>
              <a:ext uri="{FF2B5EF4-FFF2-40B4-BE49-F238E27FC236}">
                <a16:creationId xmlns:a16="http://schemas.microsoft.com/office/drawing/2014/main" id="{C69A792E-5CD9-42D1-AE14-4AE263D178C2}"/>
              </a:ext>
            </a:extLst>
          </p:cNvPr>
          <p:cNvSpPr txBox="1"/>
          <p:nvPr/>
        </p:nvSpPr>
        <p:spPr>
          <a:xfrm>
            <a:off x="2884967" y="987543"/>
            <a:ext cx="70919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583587"/>
                </a:solidFill>
                <a:latin typeface="Century Gothic" panose="020B0502020202020204" pitchFamily="34" charset="0"/>
              </a:rPr>
              <a:t>Burak zwyczajny (Beta </a:t>
            </a:r>
            <a:r>
              <a:rPr lang="pl-PL" sz="2800" b="1" dirty="0" err="1">
                <a:solidFill>
                  <a:srgbClr val="583587"/>
                </a:solidFill>
                <a:latin typeface="Century Gothic" panose="020B0502020202020204" pitchFamily="34" charset="0"/>
              </a:rPr>
              <a:t>vulgaris</a:t>
            </a:r>
            <a:r>
              <a:rPr lang="pl-PL" sz="2800" b="1" dirty="0">
                <a:solidFill>
                  <a:srgbClr val="583587"/>
                </a:solidFill>
                <a:latin typeface="Century Gothic" panose="020B0502020202020204" pitchFamily="34" charset="0"/>
              </a:rPr>
              <a:t> L.) </a:t>
            </a:r>
            <a:endParaRPr lang="en-US" sz="2800" b="1" dirty="0">
              <a:solidFill>
                <a:srgbClr val="583587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62B2BA68-31FE-40A5-894B-7B5640238F58}"/>
              </a:ext>
            </a:extLst>
          </p:cNvPr>
          <p:cNvSpPr txBox="1"/>
          <p:nvPr/>
        </p:nvSpPr>
        <p:spPr>
          <a:xfrm>
            <a:off x="4090190" y="1600584"/>
            <a:ext cx="5486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583587"/>
                </a:solidFill>
                <a:latin typeface="Century Gothic" panose="020B0502020202020204" pitchFamily="34" charset="0"/>
              </a:rPr>
              <a:t>Gatunek zaliczany</a:t>
            </a:r>
            <a:r>
              <a:rPr lang="pl-PL" sz="2400" dirty="0">
                <a:solidFill>
                  <a:srgbClr val="775DA5"/>
                </a:solidFill>
                <a:latin typeface="Century Gothic" panose="020B0502020202020204" pitchFamily="34" charset="0"/>
              </a:rPr>
              <a:t> do </a:t>
            </a:r>
            <a:r>
              <a:rPr lang="pl-PL" sz="2400" b="1" dirty="0">
                <a:solidFill>
                  <a:srgbClr val="A1C448"/>
                </a:solidFill>
                <a:latin typeface="Century Gothic" panose="020B0502020202020204" pitchFamily="34" charset="0"/>
              </a:rPr>
              <a:t>rodziny szarłatowate</a:t>
            </a:r>
            <a:r>
              <a:rPr lang="pl-PL" sz="2400" b="1" dirty="0">
                <a:solidFill>
                  <a:srgbClr val="583587"/>
                </a:solidFill>
                <a:latin typeface="Century Gothic" panose="020B0502020202020204" pitchFamily="34" charset="0"/>
              </a:rPr>
              <a:t> </a:t>
            </a:r>
            <a:r>
              <a:rPr lang="pl-PL" sz="2400" dirty="0">
                <a:solidFill>
                  <a:srgbClr val="583587"/>
                </a:solidFill>
                <a:latin typeface="Century Gothic" panose="020B0502020202020204" pitchFamily="34" charset="0"/>
              </a:rPr>
              <a:t>w gromadzie roślin </a:t>
            </a:r>
            <a:r>
              <a:rPr lang="pl-PL" sz="2400" b="1" dirty="0">
                <a:solidFill>
                  <a:srgbClr val="A1C448"/>
                </a:solidFill>
                <a:latin typeface="Century Gothic" panose="020B0502020202020204" pitchFamily="34" charset="0"/>
              </a:rPr>
              <a:t>okrytonasiennych</a:t>
            </a:r>
            <a:r>
              <a:rPr lang="pl-PL" sz="2400" dirty="0">
                <a:solidFill>
                  <a:srgbClr val="583587"/>
                </a:solidFill>
                <a:latin typeface="Century Gothic" panose="020B0502020202020204" pitchFamily="34" charset="0"/>
              </a:rPr>
              <a:t>. Wszystkie odmiany buraka pochodzą od buraka dzikiego. </a:t>
            </a:r>
            <a:endParaRPr lang="en-US" sz="2400" dirty="0">
              <a:solidFill>
                <a:srgbClr val="583587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27" name="Google Shape;951;p41">
            <a:extLst>
              <a:ext uri="{FF2B5EF4-FFF2-40B4-BE49-F238E27FC236}">
                <a16:creationId xmlns:a16="http://schemas.microsoft.com/office/drawing/2014/main" id="{7A81037E-4B07-4377-A623-FF14D2A595AA}"/>
              </a:ext>
            </a:extLst>
          </p:cNvPr>
          <p:cNvCxnSpPr>
            <a:cxnSpLocks/>
          </p:cNvCxnSpPr>
          <p:nvPr/>
        </p:nvCxnSpPr>
        <p:spPr>
          <a:xfrm>
            <a:off x="4090190" y="1510763"/>
            <a:ext cx="0" cy="1980017"/>
          </a:xfrm>
          <a:prstGeom prst="straightConnector1">
            <a:avLst/>
          </a:prstGeom>
          <a:noFill/>
          <a:ln w="19050" cap="flat" cmpd="sng">
            <a:solidFill>
              <a:srgbClr val="A1C448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" name="Google Shape;727;p35">
            <a:extLst>
              <a:ext uri="{FF2B5EF4-FFF2-40B4-BE49-F238E27FC236}">
                <a16:creationId xmlns:a16="http://schemas.microsoft.com/office/drawing/2014/main" id="{93C0BD02-7376-4399-A613-757AA0157422}"/>
              </a:ext>
            </a:extLst>
          </p:cNvPr>
          <p:cNvCxnSpPr/>
          <p:nvPr/>
        </p:nvCxnSpPr>
        <p:spPr>
          <a:xfrm rot="10800000">
            <a:off x="1988772" y="3698966"/>
            <a:ext cx="1212000" cy="4485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2">
                <a:lumMod val="75000"/>
              </a:schemeClr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" name="pole tekstowe 1">
            <a:extLst>
              <a:ext uri="{FF2B5EF4-FFF2-40B4-BE49-F238E27FC236}">
                <a16:creationId xmlns:a16="http://schemas.microsoft.com/office/drawing/2014/main" id="{7D64FED2-CF07-4A78-9C9E-0728C35C35DA}"/>
              </a:ext>
            </a:extLst>
          </p:cNvPr>
          <p:cNvSpPr txBox="1"/>
          <p:nvPr/>
        </p:nvSpPr>
        <p:spPr>
          <a:xfrm>
            <a:off x="3200772" y="4016662"/>
            <a:ext cx="24454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KORZEŃ SPICHRZOWY</a:t>
            </a:r>
            <a:endParaRPr lang="en-US" sz="1100" b="1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8D938385-923E-43E7-9803-1798249243D2}"/>
              </a:ext>
            </a:extLst>
          </p:cNvPr>
          <p:cNvSpPr txBox="1"/>
          <p:nvPr/>
        </p:nvSpPr>
        <p:spPr>
          <a:xfrm>
            <a:off x="1864260" y="2734493"/>
            <a:ext cx="24454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LIŚCIE O FALISTYCH BRZEGACH</a:t>
            </a:r>
            <a:endParaRPr lang="en-US" sz="1100" b="1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1" name="Google Shape;727;p35">
            <a:extLst>
              <a:ext uri="{FF2B5EF4-FFF2-40B4-BE49-F238E27FC236}">
                <a16:creationId xmlns:a16="http://schemas.microsoft.com/office/drawing/2014/main" id="{BC8DA5BB-0D81-4758-9DA5-37B899FDB298}"/>
              </a:ext>
            </a:extLst>
          </p:cNvPr>
          <p:cNvCxnSpPr>
            <a:cxnSpLocks/>
          </p:cNvCxnSpPr>
          <p:nvPr/>
        </p:nvCxnSpPr>
        <p:spPr>
          <a:xfrm rot="16200000" flipV="1">
            <a:off x="2796041" y="2241497"/>
            <a:ext cx="581922" cy="404069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2">
                <a:lumMod val="75000"/>
              </a:schemeClr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3" name="Google Shape;951;p41">
            <a:extLst>
              <a:ext uri="{FF2B5EF4-FFF2-40B4-BE49-F238E27FC236}">
                <a16:creationId xmlns:a16="http://schemas.microsoft.com/office/drawing/2014/main" id="{CDBD5E45-12DA-4970-A69B-BA302AF7ACE0}"/>
              </a:ext>
            </a:extLst>
          </p:cNvPr>
          <p:cNvCxnSpPr>
            <a:cxnSpLocks/>
          </p:cNvCxnSpPr>
          <p:nvPr/>
        </p:nvCxnSpPr>
        <p:spPr>
          <a:xfrm>
            <a:off x="2935353" y="1510763"/>
            <a:ext cx="5818986" cy="0"/>
          </a:xfrm>
          <a:prstGeom prst="straightConnector1">
            <a:avLst/>
          </a:prstGeom>
          <a:noFill/>
          <a:ln w="19050" cap="flat" cmpd="sng">
            <a:solidFill>
              <a:srgbClr val="A1C448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1"/>
          <p:cNvSpPr txBox="1">
            <a:spLocks noGrp="1"/>
          </p:cNvSpPr>
          <p:nvPr>
            <p:ph type="title"/>
          </p:nvPr>
        </p:nvSpPr>
        <p:spPr>
          <a:xfrm>
            <a:off x="1505796" y="75887"/>
            <a:ext cx="6287386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5400" dirty="0">
                <a:solidFill>
                  <a:srgbClr val="563383"/>
                </a:solidFill>
                <a:latin typeface="Century Gothic" panose="020B0502020202020204" pitchFamily="34" charset="0"/>
              </a:rPr>
              <a:t>BŁONY</a:t>
            </a:r>
            <a:r>
              <a:rPr lang="pl-PL" dirty="0">
                <a:solidFill>
                  <a:srgbClr val="988BB7"/>
                </a:solidFill>
                <a:latin typeface="Century Gothic" panose="020B0502020202020204" pitchFamily="34" charset="0"/>
              </a:rPr>
              <a:t> BIOLOGICZNE</a:t>
            </a:r>
            <a:endParaRPr dirty="0">
              <a:solidFill>
                <a:srgbClr val="988BB7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27" name="Google Shape;951;p41">
            <a:extLst>
              <a:ext uri="{FF2B5EF4-FFF2-40B4-BE49-F238E27FC236}">
                <a16:creationId xmlns:a16="http://schemas.microsoft.com/office/drawing/2014/main" id="{7A81037E-4B07-4377-A623-FF14D2A595AA}"/>
              </a:ext>
            </a:extLst>
          </p:cNvPr>
          <p:cNvCxnSpPr>
            <a:cxnSpLocks/>
          </p:cNvCxnSpPr>
          <p:nvPr/>
        </p:nvCxnSpPr>
        <p:spPr>
          <a:xfrm>
            <a:off x="134717" y="1332309"/>
            <a:ext cx="0" cy="2960730"/>
          </a:xfrm>
          <a:prstGeom prst="straightConnector1">
            <a:avLst/>
          </a:prstGeom>
          <a:noFill/>
          <a:ln w="19050" cap="flat" cmpd="sng">
            <a:solidFill>
              <a:srgbClr val="A1C448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" name="Google Shape;951;p41">
            <a:extLst>
              <a:ext uri="{FF2B5EF4-FFF2-40B4-BE49-F238E27FC236}">
                <a16:creationId xmlns:a16="http://schemas.microsoft.com/office/drawing/2014/main" id="{CDBD5E45-12DA-4970-A69B-BA302AF7ACE0}"/>
              </a:ext>
            </a:extLst>
          </p:cNvPr>
          <p:cNvCxnSpPr>
            <a:cxnSpLocks/>
          </p:cNvCxnSpPr>
          <p:nvPr/>
        </p:nvCxnSpPr>
        <p:spPr>
          <a:xfrm>
            <a:off x="4309744" y="762617"/>
            <a:ext cx="5818986" cy="0"/>
          </a:xfrm>
          <a:prstGeom prst="straightConnector1">
            <a:avLst/>
          </a:prstGeom>
          <a:noFill/>
          <a:ln w="19050" cap="flat" cmpd="sng">
            <a:solidFill>
              <a:srgbClr val="A1C448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pole tekstowe 2">
            <a:extLst>
              <a:ext uri="{FF2B5EF4-FFF2-40B4-BE49-F238E27FC236}">
                <a16:creationId xmlns:a16="http://schemas.microsoft.com/office/drawing/2014/main" id="{FE69776F-4E57-44E4-80E1-FA7939357547}"/>
              </a:ext>
            </a:extLst>
          </p:cNvPr>
          <p:cNvSpPr txBox="1"/>
          <p:nvPr/>
        </p:nvSpPr>
        <p:spPr>
          <a:xfrm>
            <a:off x="134715" y="1077972"/>
            <a:ext cx="3723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rgbClr val="563383"/>
                </a:solidFill>
                <a:latin typeface="Century Gothic" panose="020B0502020202020204" pitchFamily="34" charset="0"/>
              </a:rPr>
              <a:t>PLAZMOLEMMA</a:t>
            </a:r>
            <a:r>
              <a:rPr lang="pl-PL" sz="2400" b="1" dirty="0">
                <a:solidFill>
                  <a:srgbClr val="563383"/>
                </a:solidFill>
                <a:latin typeface="Century Gothic" panose="020B0502020202020204" pitchFamily="34" charset="0"/>
              </a:rPr>
              <a:t>:</a:t>
            </a:r>
            <a:endParaRPr lang="en-US" sz="3200" b="1" dirty="0">
              <a:solidFill>
                <a:srgbClr val="563383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D90678E2-186E-45B2-9C06-E93EDE1D8902}"/>
              </a:ext>
            </a:extLst>
          </p:cNvPr>
          <p:cNvSpPr txBox="1"/>
          <p:nvPr/>
        </p:nvSpPr>
        <p:spPr>
          <a:xfrm>
            <a:off x="-252483" y="3500551"/>
            <a:ext cx="4824483" cy="1233671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marL="360000" marR="0" lvl="0" indent="324000" algn="l" defTabSz="914400" rtl="0" eaLnBrk="1" fontAlgn="auto" latinLnBrk="0" hangingPunct="1">
              <a:lnSpc>
                <a:spcPts val="1920"/>
              </a:lnSpc>
              <a:spcBef>
                <a:spcPts val="600"/>
              </a:spcBef>
              <a:buClr>
                <a:srgbClr val="282E63"/>
              </a:buClr>
              <a:buSzPts val="1600"/>
              <a:buFont typeface="Pontano Sans"/>
              <a:buChar char="■"/>
              <a:tabLst/>
              <a:defRPr/>
            </a:pPr>
            <a:r>
              <a:rPr lang="pl-PL" dirty="0">
                <a:solidFill>
                  <a:srgbClr val="A4A4D6"/>
                </a:solidFill>
                <a:latin typeface="Century Gothic" panose="020B0502020202020204" pitchFamily="34" charset="0"/>
                <a:sym typeface="Pontano Sans"/>
              </a:rPr>
              <a:t>Zapewnia regulacje wymiany substancji ze  środowiskiem zewnętrznym</a:t>
            </a:r>
          </a:p>
          <a:p>
            <a:pPr marL="360000" marR="0" lvl="0" indent="324000" algn="l" defTabSz="914400" rtl="0" eaLnBrk="1" fontAlgn="auto" latinLnBrk="0" hangingPunct="1">
              <a:lnSpc>
                <a:spcPts val="1920"/>
              </a:lnSpc>
              <a:spcBef>
                <a:spcPts val="600"/>
              </a:spcBef>
              <a:buClr>
                <a:srgbClr val="282E63"/>
              </a:buClr>
              <a:buSzPts val="1600"/>
              <a:buFont typeface="Pontano Sans"/>
              <a:buChar char="■"/>
              <a:tabLst/>
              <a:defRPr/>
            </a:pPr>
            <a:r>
              <a:rPr lang="pl-PL" dirty="0">
                <a:solidFill>
                  <a:srgbClr val="A4A4D6"/>
                </a:solidFill>
                <a:latin typeface="Century Gothic" panose="020B0502020202020204" pitchFamily="34" charset="0"/>
                <a:sym typeface="Pontano Sans"/>
              </a:rPr>
              <a:t>Utrzymywanie równowagi osmotycznej wewnątrz i na zewnątrz komórki </a:t>
            </a:r>
            <a:endParaRPr kumimoji="0" lang="pl-PL" b="0" i="0" u="none" strike="noStrike" kern="0" cap="none" spc="0" normalizeH="0" baseline="0" noProof="0" dirty="0">
              <a:ln>
                <a:noFill/>
              </a:ln>
              <a:solidFill>
                <a:srgbClr val="A4A4D6"/>
              </a:solidFill>
              <a:effectLst/>
              <a:uLnTx/>
              <a:uFillTx/>
              <a:latin typeface="Century Gothic" panose="020B0502020202020204" pitchFamily="34" charset="0"/>
              <a:sym typeface="Pontano Sans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F3F4CFBA-B303-4BAD-8D18-46D18FA1676E}"/>
              </a:ext>
            </a:extLst>
          </p:cNvPr>
          <p:cNvSpPr txBox="1"/>
          <p:nvPr/>
        </p:nvSpPr>
        <p:spPr>
          <a:xfrm>
            <a:off x="134715" y="1540698"/>
            <a:ext cx="47943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rgbClr val="A4A4D6"/>
                </a:solidFill>
                <a:latin typeface="Century Gothic" panose="020B0502020202020204" pitchFamily="34" charset="0"/>
              </a:rPr>
              <a:t>Błona otaczająca komórkę. Zbudowana z </a:t>
            </a:r>
            <a:r>
              <a:rPr lang="pl-PL" sz="1600" b="1" dirty="0" err="1">
                <a:solidFill>
                  <a:srgbClr val="A1C448"/>
                </a:solidFill>
                <a:latin typeface="Century Gothic" panose="020B0502020202020204" pitchFamily="34" charset="0"/>
              </a:rPr>
              <a:t>dwuwarstwy</a:t>
            </a:r>
            <a:r>
              <a:rPr lang="pl-PL" sz="1600" b="1" dirty="0">
                <a:solidFill>
                  <a:srgbClr val="A1C448"/>
                </a:solidFill>
                <a:latin typeface="Century Gothic" panose="020B0502020202020204" pitchFamily="34" charset="0"/>
              </a:rPr>
              <a:t> </a:t>
            </a:r>
            <a:r>
              <a:rPr lang="pl-PL" sz="1600" b="1" dirty="0" err="1">
                <a:solidFill>
                  <a:srgbClr val="A1C448"/>
                </a:solidFill>
                <a:latin typeface="Century Gothic" panose="020B0502020202020204" pitchFamily="34" charset="0"/>
              </a:rPr>
              <a:t>fosfolipidowej</a:t>
            </a:r>
            <a:r>
              <a:rPr lang="pl-PL" sz="1600" dirty="0">
                <a:solidFill>
                  <a:srgbClr val="A4A4D6"/>
                </a:solidFill>
                <a:latin typeface="Century Gothic" panose="020B0502020202020204" pitchFamily="34" charset="0"/>
              </a:rPr>
              <a:t>. Zawiera różne białka np. uczestniczące w transporcie substancji (białka integralne). Działa </a:t>
            </a:r>
            <a:r>
              <a:rPr lang="pl-PL" sz="1600" b="0" i="0" dirty="0">
                <a:solidFill>
                  <a:srgbClr val="A4A4D6"/>
                </a:solidFill>
                <a:effectLst/>
                <a:latin typeface="Century Gothic" panose="020B0502020202020204" pitchFamily="34" charset="0"/>
              </a:rPr>
              <a:t>jak </a:t>
            </a:r>
            <a:r>
              <a:rPr lang="pl-PL" sz="1600" b="1" i="0" dirty="0">
                <a:solidFill>
                  <a:srgbClr val="A1C448"/>
                </a:solidFill>
                <a:effectLst/>
                <a:latin typeface="Century Gothic" panose="020B0502020202020204" pitchFamily="34" charset="0"/>
              </a:rPr>
              <a:t>selektywna bariera</a:t>
            </a:r>
            <a:r>
              <a:rPr lang="pl-PL" sz="1600" b="0" i="0" dirty="0">
                <a:solidFill>
                  <a:srgbClr val="A4A4D6"/>
                </a:solidFill>
                <a:effectLst/>
                <a:latin typeface="Century Gothic" panose="020B0502020202020204" pitchFamily="34" charset="0"/>
              </a:rPr>
              <a:t> regulująca skład chemiczny komórki.</a:t>
            </a:r>
            <a:endParaRPr lang="pl-PL" sz="1600" dirty="0">
              <a:solidFill>
                <a:srgbClr val="A4A4D6"/>
              </a:solidFill>
              <a:latin typeface="Century Gothic" panose="020B0502020202020204" pitchFamily="34" charset="0"/>
            </a:endParaRPr>
          </a:p>
          <a:p>
            <a:endParaRPr lang="pl-PL" sz="1600" dirty="0">
              <a:latin typeface="Century Gothic" panose="020B0502020202020204" pitchFamily="34" charset="0"/>
            </a:endParaRPr>
          </a:p>
          <a:p>
            <a:r>
              <a:rPr lang="pl-PL" sz="1600" b="1" dirty="0">
                <a:solidFill>
                  <a:srgbClr val="563383"/>
                </a:solidFill>
                <a:latin typeface="Century Gothic" panose="020B0502020202020204" pitchFamily="34" charset="0"/>
              </a:rPr>
              <a:t>Niektóre funkcje </a:t>
            </a:r>
            <a:r>
              <a:rPr lang="pl-PL" sz="1600" b="1" dirty="0" err="1">
                <a:solidFill>
                  <a:srgbClr val="563383"/>
                </a:solidFill>
                <a:latin typeface="Century Gothic" panose="020B0502020202020204" pitchFamily="34" charset="0"/>
              </a:rPr>
              <a:t>plazmolemmy</a:t>
            </a:r>
            <a:r>
              <a:rPr lang="pl-PL" sz="1600" b="1" dirty="0">
                <a:solidFill>
                  <a:srgbClr val="563383"/>
                </a:solidFill>
                <a:latin typeface="Century Gothic" panose="020B0502020202020204" pitchFamily="34" charset="0"/>
              </a:rPr>
              <a:t>:</a:t>
            </a:r>
            <a:endParaRPr lang="en-US" sz="1600" b="1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71EDC8F1-D5F3-4E64-8C5A-538200867606}"/>
              </a:ext>
            </a:extLst>
          </p:cNvPr>
          <p:cNvSpPr txBox="1"/>
          <p:nvPr/>
        </p:nvSpPr>
        <p:spPr>
          <a:xfrm>
            <a:off x="-10393" y="4595418"/>
            <a:ext cx="51608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 err="1">
                <a:solidFill>
                  <a:srgbClr val="A1C448"/>
                </a:solidFill>
                <a:latin typeface="Century Gothic" panose="020B0502020202020204" pitchFamily="34" charset="0"/>
              </a:rPr>
              <a:t>Plazmolemma</a:t>
            </a:r>
            <a:r>
              <a:rPr lang="pl-PL" b="1" dirty="0">
                <a:solidFill>
                  <a:srgbClr val="A1C448"/>
                </a:solidFill>
                <a:latin typeface="Century Gothic" panose="020B0502020202020204" pitchFamily="34" charset="0"/>
              </a:rPr>
              <a:t> i wszystkie błony wewnątrz komórki zbudowane są według modelu „płynnej mozaiki”.</a:t>
            </a:r>
            <a:endParaRPr lang="en-US" b="1" dirty="0">
              <a:solidFill>
                <a:srgbClr val="A1C448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2" name="Google Shape;951;p41">
            <a:extLst>
              <a:ext uri="{FF2B5EF4-FFF2-40B4-BE49-F238E27FC236}">
                <a16:creationId xmlns:a16="http://schemas.microsoft.com/office/drawing/2014/main" id="{46C818A8-1BB7-4BCC-9D7F-9ABAC5B8FA54}"/>
              </a:ext>
            </a:extLst>
          </p:cNvPr>
          <p:cNvCxnSpPr>
            <a:cxnSpLocks/>
          </p:cNvCxnSpPr>
          <p:nvPr/>
        </p:nvCxnSpPr>
        <p:spPr>
          <a:xfrm>
            <a:off x="4653691" y="1332309"/>
            <a:ext cx="0" cy="2960730"/>
          </a:xfrm>
          <a:prstGeom prst="straightConnector1">
            <a:avLst/>
          </a:prstGeom>
          <a:noFill/>
          <a:ln w="19050" cap="flat" cmpd="sng">
            <a:solidFill>
              <a:srgbClr val="A1C448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D23FC840-2D56-449B-9FA1-2C37A972AE09}"/>
              </a:ext>
            </a:extLst>
          </p:cNvPr>
          <p:cNvSpPr txBox="1"/>
          <p:nvPr/>
        </p:nvSpPr>
        <p:spPr>
          <a:xfrm>
            <a:off x="4649489" y="1080677"/>
            <a:ext cx="3723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rgbClr val="563383"/>
                </a:solidFill>
                <a:latin typeface="Century Gothic" panose="020B0502020202020204" pitchFamily="34" charset="0"/>
              </a:rPr>
              <a:t>TONOPLAST</a:t>
            </a:r>
            <a:r>
              <a:rPr lang="pl-PL" sz="2400" b="1" dirty="0">
                <a:solidFill>
                  <a:srgbClr val="563383"/>
                </a:solidFill>
                <a:latin typeface="Century Gothic" panose="020B0502020202020204" pitchFamily="34" charset="0"/>
              </a:rPr>
              <a:t>:</a:t>
            </a:r>
            <a:endParaRPr lang="en-US" sz="3200" b="1" dirty="0">
              <a:solidFill>
                <a:srgbClr val="563383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3D11464D-E2F2-4E7F-A8AB-FF3227BDDA29}"/>
              </a:ext>
            </a:extLst>
          </p:cNvPr>
          <p:cNvSpPr txBox="1"/>
          <p:nvPr/>
        </p:nvSpPr>
        <p:spPr>
          <a:xfrm>
            <a:off x="4664002" y="1540698"/>
            <a:ext cx="4479993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>
                <a:solidFill>
                  <a:srgbClr val="A4A4D6"/>
                </a:solidFill>
                <a:latin typeface="Century Gothic" panose="020B0502020202020204" pitchFamily="34" charset="0"/>
              </a:rPr>
              <a:t>Błona otaczająca wakuole w komórkach roślinnych. </a:t>
            </a:r>
            <a:r>
              <a:rPr kumimoji="0" lang="pl-PL" sz="1600" b="0" i="0" u="none" strike="noStrike" kern="0" cap="none" spc="0" normalizeH="0" baseline="0" noProof="0" dirty="0">
                <a:ln>
                  <a:noFill/>
                </a:ln>
                <a:solidFill>
                  <a:srgbClr val="A4A4D6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Zbudowana z </a:t>
            </a:r>
            <a:r>
              <a:rPr kumimoji="0" lang="pl-PL" sz="1600" b="1" i="0" u="none" strike="noStrike" kern="0" cap="none" spc="0" normalizeH="0" baseline="0" noProof="0" dirty="0" err="1">
                <a:ln>
                  <a:noFill/>
                </a:ln>
                <a:solidFill>
                  <a:srgbClr val="A1C448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dwuwarstwy</a:t>
            </a:r>
            <a:r>
              <a:rPr kumimoji="0" lang="pl-PL" sz="1600" b="1" i="0" u="none" strike="noStrike" kern="0" cap="none" spc="0" normalizeH="0" baseline="0" noProof="0" dirty="0">
                <a:ln>
                  <a:noFill/>
                </a:ln>
                <a:solidFill>
                  <a:srgbClr val="A1C448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 </a:t>
            </a:r>
            <a:r>
              <a:rPr kumimoji="0" lang="pl-PL" sz="1600" b="1" i="0" u="none" strike="noStrike" kern="0" cap="none" spc="0" normalizeH="0" baseline="0" noProof="0" dirty="0" err="1">
                <a:ln>
                  <a:noFill/>
                </a:ln>
                <a:solidFill>
                  <a:srgbClr val="A1C448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fosfolipidowej</a:t>
            </a:r>
            <a:r>
              <a:rPr kumimoji="0" lang="pl-PL" sz="1600" b="0" i="0" u="none" strike="noStrike" kern="0" cap="none" spc="0" normalizeH="0" baseline="0" noProof="0" dirty="0">
                <a:ln>
                  <a:noFill/>
                </a:ln>
                <a:solidFill>
                  <a:srgbClr val="A4A4D6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. </a:t>
            </a:r>
          </a:p>
          <a:p>
            <a:endParaRPr lang="pl-PL" sz="1600" dirty="0">
              <a:solidFill>
                <a:srgbClr val="A4A4D6"/>
              </a:solidFill>
              <a:latin typeface="Century Gothic" panose="020B0502020202020204" pitchFamily="34" charset="0"/>
            </a:endParaRPr>
          </a:p>
          <a:p>
            <a:r>
              <a:rPr lang="pl-PL" sz="1600" b="1" dirty="0">
                <a:solidFill>
                  <a:srgbClr val="563383"/>
                </a:solidFill>
                <a:latin typeface="Century Gothic" panose="020B0502020202020204" pitchFamily="34" charset="0"/>
              </a:rPr>
              <a:t>Niektóre funkcje tonoplastu:</a:t>
            </a:r>
          </a:p>
          <a:p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16F7D025-5ECB-4B94-811C-6394B4CD8631}"/>
              </a:ext>
            </a:extLst>
          </p:cNvPr>
          <p:cNvSpPr txBox="1"/>
          <p:nvPr/>
        </p:nvSpPr>
        <p:spPr>
          <a:xfrm>
            <a:off x="4309744" y="2805380"/>
            <a:ext cx="4699534" cy="1687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00" marR="0" lvl="0" indent="324000" algn="l" defTabSz="914400" rtl="0" eaLnBrk="1" fontAlgn="auto" latinLnBrk="0" hangingPunct="1">
              <a:lnSpc>
                <a:spcPts val="1920"/>
              </a:lnSpc>
              <a:spcBef>
                <a:spcPts val="600"/>
              </a:spcBef>
              <a:spcAft>
                <a:spcPts val="0"/>
              </a:spcAft>
              <a:buClr>
                <a:srgbClr val="282E63"/>
              </a:buClr>
              <a:buSzPts val="1600"/>
              <a:buFont typeface="Pontano Sans"/>
              <a:buChar char="■"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rgbClr val="A4A4D6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Pontano Sans"/>
              </a:rPr>
              <a:t>Regulacja wymiany cząsteczek i jonów między cytoplazmą i sokiem komórkowym w wakuoli</a:t>
            </a:r>
          </a:p>
          <a:p>
            <a:pPr marL="360000" marR="0" lvl="0" indent="324000" algn="l" defTabSz="914400" rtl="0" eaLnBrk="1" fontAlgn="auto" latinLnBrk="0" hangingPunct="1">
              <a:lnSpc>
                <a:spcPts val="1920"/>
              </a:lnSpc>
              <a:spcBef>
                <a:spcPts val="600"/>
              </a:spcBef>
              <a:spcAft>
                <a:spcPts val="0"/>
              </a:spcAft>
              <a:buClr>
                <a:srgbClr val="282E63"/>
              </a:buClr>
              <a:buSzPts val="1600"/>
              <a:buFont typeface="Pontano Sans"/>
              <a:buChar char="■"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rgbClr val="A4A4D6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Pontano Sans"/>
              </a:rPr>
              <a:t>Stanowi barierę między cytoplazmą i sokiem komórkowym</a:t>
            </a:r>
          </a:p>
          <a:p>
            <a:pPr marL="360000" marR="0" lvl="0" indent="324000" algn="l" defTabSz="914400" rtl="0" eaLnBrk="1" fontAlgn="auto" latinLnBrk="0" hangingPunct="1">
              <a:lnSpc>
                <a:spcPts val="1920"/>
              </a:lnSpc>
              <a:spcBef>
                <a:spcPts val="600"/>
              </a:spcBef>
              <a:spcAft>
                <a:spcPts val="0"/>
              </a:spcAft>
              <a:buClr>
                <a:srgbClr val="282E63"/>
              </a:buClr>
              <a:buSzPts val="1600"/>
              <a:buFont typeface="Pontano Sans"/>
              <a:buChar char="■"/>
              <a:tabLst/>
              <a:defRPr/>
            </a:pPr>
            <a:endParaRPr kumimoji="0" lang="pl-PL" sz="1400" b="0" i="0" u="none" strike="noStrike" kern="0" cap="none" spc="0" normalizeH="0" baseline="0" noProof="0" dirty="0">
              <a:ln>
                <a:noFill/>
              </a:ln>
              <a:solidFill>
                <a:srgbClr val="A4A4D6"/>
              </a:solidFill>
              <a:effectLst/>
              <a:uLnTx/>
              <a:uFillTx/>
              <a:latin typeface="Century Gothic" panose="020B0502020202020204" pitchFamily="34" charset="0"/>
              <a:cs typeface="Arial"/>
              <a:sym typeface="Pontano Sans"/>
            </a:endParaRPr>
          </a:p>
        </p:txBody>
      </p:sp>
    </p:spTree>
    <p:extLst>
      <p:ext uri="{BB962C8B-B14F-4D97-AF65-F5344CB8AC3E}">
        <p14:creationId xmlns:p14="http://schemas.microsoft.com/office/powerpoint/2010/main" val="3085275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53"/>
          <p:cNvSpPr txBox="1">
            <a:spLocks noGrp="1"/>
          </p:cNvSpPr>
          <p:nvPr>
            <p:ph type="title"/>
          </p:nvPr>
        </p:nvSpPr>
        <p:spPr>
          <a:xfrm>
            <a:off x="171938" y="148323"/>
            <a:ext cx="6099675" cy="713292"/>
          </a:xfrm>
          <a:prstGeom prst="rect">
            <a:avLst/>
          </a:prstGeom>
          <a:effectLst>
            <a:glow rad="635000">
              <a:schemeClr val="accent1">
                <a:alpha val="45000"/>
              </a:schemeClr>
            </a:glow>
            <a:outerShdw blurRad="114300" dir="5400000" algn="ctr" rotWithShape="0">
              <a:schemeClr val="accent2">
                <a:lumMod val="75000"/>
                <a:alpha val="74000"/>
              </a:schemeClr>
            </a:outerShdw>
            <a:softEdge rad="419100"/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CEL DOŚWIADCZENIA</a:t>
            </a:r>
            <a:endParaRPr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71" name="Google Shape;571;p53"/>
          <p:cNvSpPr txBox="1">
            <a:spLocks noGrp="1"/>
          </p:cNvSpPr>
          <p:nvPr>
            <p:ph type="body" idx="1"/>
          </p:nvPr>
        </p:nvSpPr>
        <p:spPr>
          <a:xfrm>
            <a:off x="4332467" y="1607903"/>
            <a:ext cx="4783016" cy="23130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pl-PL" sz="2000" dirty="0">
                <a:solidFill>
                  <a:srgbClr val="583587"/>
                </a:solidFill>
                <a:latin typeface="Century Gothic" panose="020B0502020202020204" pitchFamily="34" charset="0"/>
              </a:rPr>
              <a:t>Zbadanie, w jaki sposób czynniki zewnętrzne takie jak </a:t>
            </a:r>
            <a:r>
              <a:rPr lang="pl-PL" sz="2000" b="1" dirty="0">
                <a:solidFill>
                  <a:srgbClr val="583587"/>
                </a:solidFill>
                <a:latin typeface="Century Gothic" panose="020B0502020202020204" pitchFamily="34" charset="0"/>
              </a:rPr>
              <a:t>wysoka</a:t>
            </a:r>
            <a:r>
              <a:rPr lang="pl-PL" sz="2000" dirty="0">
                <a:solidFill>
                  <a:srgbClr val="583587"/>
                </a:solidFill>
                <a:latin typeface="Century Gothic" panose="020B0502020202020204" pitchFamily="34" charset="0"/>
              </a:rPr>
              <a:t> </a:t>
            </a:r>
            <a:r>
              <a:rPr lang="pl-PL" sz="2000" b="1" dirty="0">
                <a:solidFill>
                  <a:srgbClr val="583587"/>
                </a:solidFill>
                <a:latin typeface="Century Gothic" panose="020B0502020202020204" pitchFamily="34" charset="0"/>
              </a:rPr>
              <a:t>temperatura i alkohol</a:t>
            </a:r>
            <a:r>
              <a:rPr lang="pl-PL" sz="2000" dirty="0">
                <a:solidFill>
                  <a:srgbClr val="583587"/>
                </a:solidFill>
                <a:latin typeface="Century Gothic" panose="020B0502020202020204" pitchFamily="34" charset="0"/>
              </a:rPr>
              <a:t>, wpłyną na stan błon biologicznych komórek korzenia spichrzowego buraka.</a:t>
            </a:r>
            <a:endParaRPr sz="2000" dirty="0">
              <a:solidFill>
                <a:srgbClr val="583587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5" name="Google Shape;951;p41">
            <a:extLst>
              <a:ext uri="{FF2B5EF4-FFF2-40B4-BE49-F238E27FC236}">
                <a16:creationId xmlns:a16="http://schemas.microsoft.com/office/drawing/2014/main" id="{6C514935-6D56-4322-A48B-B745FB573A67}"/>
              </a:ext>
            </a:extLst>
          </p:cNvPr>
          <p:cNvCxnSpPr>
            <a:cxnSpLocks/>
          </p:cNvCxnSpPr>
          <p:nvPr/>
        </p:nvCxnSpPr>
        <p:spPr>
          <a:xfrm>
            <a:off x="4332467" y="1664677"/>
            <a:ext cx="0" cy="2164861"/>
          </a:xfrm>
          <a:prstGeom prst="straightConnector1">
            <a:avLst/>
          </a:prstGeom>
          <a:noFill/>
          <a:ln w="19050" cap="flat" cmpd="sng">
            <a:solidFill>
              <a:srgbClr val="583587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8" name="Google Shape;9405;p75">
            <a:extLst>
              <a:ext uri="{FF2B5EF4-FFF2-40B4-BE49-F238E27FC236}">
                <a16:creationId xmlns:a16="http://schemas.microsoft.com/office/drawing/2014/main" id="{BD04588B-237D-4AE1-B2BE-81B8C144B78B}"/>
              </a:ext>
            </a:extLst>
          </p:cNvPr>
          <p:cNvGrpSpPr/>
          <p:nvPr/>
        </p:nvGrpSpPr>
        <p:grpSpPr>
          <a:xfrm>
            <a:off x="907580" y="2013092"/>
            <a:ext cx="1243396" cy="1816446"/>
            <a:chOff x="3662144" y="4135505"/>
            <a:chExt cx="232955" cy="340318"/>
          </a:xfrm>
          <a:solidFill>
            <a:srgbClr val="583587"/>
          </a:solidFill>
        </p:grpSpPr>
        <p:sp>
          <p:nvSpPr>
            <p:cNvPr id="9" name="Google Shape;9406;p75">
              <a:extLst>
                <a:ext uri="{FF2B5EF4-FFF2-40B4-BE49-F238E27FC236}">
                  <a16:creationId xmlns:a16="http://schemas.microsoft.com/office/drawing/2014/main" id="{8097633E-3723-4F46-8A97-C90D022E2DF9}"/>
                </a:ext>
              </a:extLst>
            </p:cNvPr>
            <p:cNvSpPr/>
            <p:nvPr/>
          </p:nvSpPr>
          <p:spPr>
            <a:xfrm>
              <a:off x="3662144" y="4135505"/>
              <a:ext cx="163761" cy="340318"/>
            </a:xfrm>
            <a:custGeom>
              <a:avLst/>
              <a:gdLst/>
              <a:ahLst/>
              <a:cxnLst/>
              <a:rect l="l" t="t" r="r" b="b"/>
              <a:pathLst>
                <a:path w="5157" h="10717" extrusionOk="0">
                  <a:moveTo>
                    <a:pt x="2573" y="1"/>
                  </a:moveTo>
                  <a:cubicBezTo>
                    <a:pt x="1715" y="1"/>
                    <a:pt x="1013" y="703"/>
                    <a:pt x="1013" y="1572"/>
                  </a:cubicBezTo>
                  <a:lnTo>
                    <a:pt x="1013" y="6097"/>
                  </a:lnTo>
                  <a:cubicBezTo>
                    <a:pt x="370" y="6585"/>
                    <a:pt x="1" y="7347"/>
                    <a:pt x="1" y="8144"/>
                  </a:cubicBezTo>
                  <a:cubicBezTo>
                    <a:pt x="1" y="9561"/>
                    <a:pt x="1156" y="10716"/>
                    <a:pt x="2573" y="10716"/>
                  </a:cubicBezTo>
                  <a:cubicBezTo>
                    <a:pt x="3990" y="10716"/>
                    <a:pt x="5144" y="9561"/>
                    <a:pt x="5144" y="8144"/>
                  </a:cubicBezTo>
                  <a:cubicBezTo>
                    <a:pt x="5156" y="7323"/>
                    <a:pt x="4775" y="6573"/>
                    <a:pt x="4144" y="6073"/>
                  </a:cubicBezTo>
                  <a:lnTo>
                    <a:pt x="4144" y="3322"/>
                  </a:lnTo>
                  <a:cubicBezTo>
                    <a:pt x="4144" y="3239"/>
                    <a:pt x="4061" y="3156"/>
                    <a:pt x="3978" y="3156"/>
                  </a:cubicBezTo>
                  <a:cubicBezTo>
                    <a:pt x="3882" y="3156"/>
                    <a:pt x="3811" y="3239"/>
                    <a:pt x="3811" y="3322"/>
                  </a:cubicBezTo>
                  <a:lnTo>
                    <a:pt x="3811" y="6168"/>
                  </a:lnTo>
                  <a:cubicBezTo>
                    <a:pt x="3811" y="6216"/>
                    <a:pt x="3847" y="6275"/>
                    <a:pt x="3871" y="6299"/>
                  </a:cubicBezTo>
                  <a:cubicBezTo>
                    <a:pt x="4466" y="6716"/>
                    <a:pt x="4823" y="7418"/>
                    <a:pt x="4823" y="8133"/>
                  </a:cubicBezTo>
                  <a:cubicBezTo>
                    <a:pt x="4823" y="9359"/>
                    <a:pt x="3811" y="10383"/>
                    <a:pt x="2573" y="10383"/>
                  </a:cubicBezTo>
                  <a:cubicBezTo>
                    <a:pt x="1346" y="10383"/>
                    <a:pt x="322" y="9371"/>
                    <a:pt x="322" y="8133"/>
                  </a:cubicBezTo>
                  <a:cubicBezTo>
                    <a:pt x="322" y="7406"/>
                    <a:pt x="680" y="6716"/>
                    <a:pt x="1275" y="6299"/>
                  </a:cubicBezTo>
                  <a:cubicBezTo>
                    <a:pt x="1323" y="6275"/>
                    <a:pt x="1334" y="6228"/>
                    <a:pt x="1334" y="6168"/>
                  </a:cubicBezTo>
                  <a:lnTo>
                    <a:pt x="1334" y="1572"/>
                  </a:lnTo>
                  <a:cubicBezTo>
                    <a:pt x="1334" y="882"/>
                    <a:pt x="1894" y="334"/>
                    <a:pt x="2573" y="334"/>
                  </a:cubicBezTo>
                  <a:cubicBezTo>
                    <a:pt x="3263" y="334"/>
                    <a:pt x="3811" y="882"/>
                    <a:pt x="3811" y="1572"/>
                  </a:cubicBezTo>
                  <a:lnTo>
                    <a:pt x="3811" y="2703"/>
                  </a:lnTo>
                  <a:cubicBezTo>
                    <a:pt x="3811" y="2787"/>
                    <a:pt x="3882" y="2858"/>
                    <a:pt x="3978" y="2858"/>
                  </a:cubicBezTo>
                  <a:cubicBezTo>
                    <a:pt x="4061" y="2858"/>
                    <a:pt x="4132" y="2787"/>
                    <a:pt x="4132" y="2703"/>
                  </a:cubicBezTo>
                  <a:lnTo>
                    <a:pt x="4132" y="1572"/>
                  </a:lnTo>
                  <a:cubicBezTo>
                    <a:pt x="4132" y="703"/>
                    <a:pt x="3442" y="1"/>
                    <a:pt x="25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Google Shape;9407;p75">
              <a:extLst>
                <a:ext uri="{FF2B5EF4-FFF2-40B4-BE49-F238E27FC236}">
                  <a16:creationId xmlns:a16="http://schemas.microsoft.com/office/drawing/2014/main" id="{3A85D8A0-DD43-48FD-872E-3881AB58E209}"/>
                </a:ext>
              </a:extLst>
            </p:cNvPr>
            <p:cNvSpPr/>
            <p:nvPr/>
          </p:nvSpPr>
          <p:spPr>
            <a:xfrm>
              <a:off x="3689771" y="4162719"/>
              <a:ext cx="109650" cy="285859"/>
            </a:xfrm>
            <a:custGeom>
              <a:avLst/>
              <a:gdLst/>
              <a:ahLst/>
              <a:cxnLst/>
              <a:rect l="l" t="t" r="r" b="b"/>
              <a:pathLst>
                <a:path w="3453" h="9002" extrusionOk="0">
                  <a:moveTo>
                    <a:pt x="1727" y="310"/>
                  </a:moveTo>
                  <a:cubicBezTo>
                    <a:pt x="1941" y="310"/>
                    <a:pt x="2108" y="489"/>
                    <a:pt x="2108" y="691"/>
                  </a:cubicBezTo>
                  <a:lnTo>
                    <a:pt x="2108" y="1156"/>
                  </a:lnTo>
                  <a:lnTo>
                    <a:pt x="1322" y="1156"/>
                  </a:lnTo>
                  <a:lnTo>
                    <a:pt x="1322" y="691"/>
                  </a:lnTo>
                  <a:cubicBezTo>
                    <a:pt x="1322" y="489"/>
                    <a:pt x="1500" y="310"/>
                    <a:pt x="1727" y="310"/>
                  </a:cubicBezTo>
                  <a:close/>
                  <a:moveTo>
                    <a:pt x="2108" y="1489"/>
                  </a:moveTo>
                  <a:lnTo>
                    <a:pt x="2108" y="2382"/>
                  </a:lnTo>
                  <a:lnTo>
                    <a:pt x="1322" y="2382"/>
                  </a:lnTo>
                  <a:lnTo>
                    <a:pt x="1322" y="1489"/>
                  </a:lnTo>
                  <a:close/>
                  <a:moveTo>
                    <a:pt x="2108" y="2704"/>
                  </a:moveTo>
                  <a:lnTo>
                    <a:pt x="2108" y="3596"/>
                  </a:lnTo>
                  <a:lnTo>
                    <a:pt x="1322" y="3596"/>
                  </a:lnTo>
                  <a:lnTo>
                    <a:pt x="1322" y="2704"/>
                  </a:lnTo>
                  <a:close/>
                  <a:moveTo>
                    <a:pt x="2108" y="3906"/>
                  </a:moveTo>
                  <a:lnTo>
                    <a:pt x="2108" y="4799"/>
                  </a:lnTo>
                  <a:lnTo>
                    <a:pt x="1322" y="4799"/>
                  </a:lnTo>
                  <a:lnTo>
                    <a:pt x="1322" y="3906"/>
                  </a:lnTo>
                  <a:close/>
                  <a:moveTo>
                    <a:pt x="1727" y="1"/>
                  </a:moveTo>
                  <a:cubicBezTo>
                    <a:pt x="1334" y="1"/>
                    <a:pt x="1012" y="310"/>
                    <a:pt x="1012" y="715"/>
                  </a:cubicBezTo>
                  <a:lnTo>
                    <a:pt x="1012" y="5668"/>
                  </a:lnTo>
                  <a:lnTo>
                    <a:pt x="726" y="5871"/>
                  </a:lnTo>
                  <a:cubicBezTo>
                    <a:pt x="262" y="6204"/>
                    <a:pt x="0" y="6728"/>
                    <a:pt x="0" y="7276"/>
                  </a:cubicBezTo>
                  <a:cubicBezTo>
                    <a:pt x="0" y="7609"/>
                    <a:pt x="95" y="7954"/>
                    <a:pt x="298" y="8240"/>
                  </a:cubicBezTo>
                  <a:cubicBezTo>
                    <a:pt x="321" y="8286"/>
                    <a:pt x="374" y="8312"/>
                    <a:pt x="427" y="8312"/>
                  </a:cubicBezTo>
                  <a:cubicBezTo>
                    <a:pt x="457" y="8312"/>
                    <a:pt x="487" y="8304"/>
                    <a:pt x="512" y="8288"/>
                  </a:cubicBezTo>
                  <a:cubicBezTo>
                    <a:pt x="595" y="8240"/>
                    <a:pt x="607" y="8133"/>
                    <a:pt x="560" y="8061"/>
                  </a:cubicBezTo>
                  <a:cubicBezTo>
                    <a:pt x="393" y="7823"/>
                    <a:pt x="322" y="7549"/>
                    <a:pt x="322" y="7276"/>
                  </a:cubicBezTo>
                  <a:cubicBezTo>
                    <a:pt x="322" y="6811"/>
                    <a:pt x="548" y="6394"/>
                    <a:pt x="917" y="6121"/>
                  </a:cubicBezTo>
                  <a:lnTo>
                    <a:pt x="1274" y="5871"/>
                  </a:lnTo>
                  <a:cubicBezTo>
                    <a:pt x="1322" y="5847"/>
                    <a:pt x="1334" y="5799"/>
                    <a:pt x="1334" y="5740"/>
                  </a:cubicBezTo>
                  <a:lnTo>
                    <a:pt x="1334" y="5132"/>
                  </a:lnTo>
                  <a:lnTo>
                    <a:pt x="2119" y="5132"/>
                  </a:lnTo>
                  <a:lnTo>
                    <a:pt x="2119" y="5740"/>
                  </a:lnTo>
                  <a:cubicBezTo>
                    <a:pt x="2119" y="5787"/>
                    <a:pt x="2155" y="5847"/>
                    <a:pt x="2179" y="5871"/>
                  </a:cubicBezTo>
                  <a:lnTo>
                    <a:pt x="2536" y="6121"/>
                  </a:lnTo>
                  <a:cubicBezTo>
                    <a:pt x="2917" y="6394"/>
                    <a:pt x="3131" y="6823"/>
                    <a:pt x="3131" y="7276"/>
                  </a:cubicBezTo>
                  <a:cubicBezTo>
                    <a:pt x="3120" y="8049"/>
                    <a:pt x="2500" y="8669"/>
                    <a:pt x="1727" y="8669"/>
                  </a:cubicBezTo>
                  <a:cubicBezTo>
                    <a:pt x="1441" y="8669"/>
                    <a:pt x="1155" y="8585"/>
                    <a:pt x="917" y="8419"/>
                  </a:cubicBezTo>
                  <a:cubicBezTo>
                    <a:pt x="892" y="8402"/>
                    <a:pt x="863" y="8394"/>
                    <a:pt x="835" y="8394"/>
                  </a:cubicBezTo>
                  <a:cubicBezTo>
                    <a:pt x="782" y="8394"/>
                    <a:pt x="729" y="8420"/>
                    <a:pt x="691" y="8466"/>
                  </a:cubicBezTo>
                  <a:cubicBezTo>
                    <a:pt x="655" y="8538"/>
                    <a:pt x="667" y="8633"/>
                    <a:pt x="738" y="8692"/>
                  </a:cubicBezTo>
                  <a:cubicBezTo>
                    <a:pt x="1036" y="8895"/>
                    <a:pt x="1369" y="9002"/>
                    <a:pt x="1727" y="9002"/>
                  </a:cubicBezTo>
                  <a:cubicBezTo>
                    <a:pt x="2679" y="9002"/>
                    <a:pt x="3453" y="8228"/>
                    <a:pt x="3453" y="7276"/>
                  </a:cubicBezTo>
                  <a:cubicBezTo>
                    <a:pt x="3453" y="6716"/>
                    <a:pt x="3179" y="6192"/>
                    <a:pt x="2715" y="5871"/>
                  </a:cubicBezTo>
                  <a:lnTo>
                    <a:pt x="2441" y="5668"/>
                  </a:lnTo>
                  <a:lnTo>
                    <a:pt x="2441" y="715"/>
                  </a:lnTo>
                  <a:cubicBezTo>
                    <a:pt x="2441" y="322"/>
                    <a:pt x="2119" y="1"/>
                    <a:pt x="1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Google Shape;9408;p75">
              <a:extLst>
                <a:ext uri="{FF2B5EF4-FFF2-40B4-BE49-F238E27FC236}">
                  <a16:creationId xmlns:a16="http://schemas.microsoft.com/office/drawing/2014/main" id="{E48DB527-67CC-4BCD-A3E1-D85C005E0FDA}"/>
                </a:ext>
              </a:extLst>
            </p:cNvPr>
            <p:cNvSpPr/>
            <p:nvPr/>
          </p:nvSpPr>
          <p:spPr>
            <a:xfrm>
              <a:off x="3838352" y="4182375"/>
              <a:ext cx="56746" cy="94947"/>
            </a:xfrm>
            <a:custGeom>
              <a:avLst/>
              <a:gdLst/>
              <a:ahLst/>
              <a:cxnLst/>
              <a:rect l="l" t="t" r="r" b="b"/>
              <a:pathLst>
                <a:path w="1787" h="2990" extrusionOk="0">
                  <a:moveTo>
                    <a:pt x="881" y="1"/>
                  </a:moveTo>
                  <a:cubicBezTo>
                    <a:pt x="334" y="1"/>
                    <a:pt x="0" y="334"/>
                    <a:pt x="0" y="894"/>
                  </a:cubicBezTo>
                  <a:lnTo>
                    <a:pt x="0" y="2096"/>
                  </a:lnTo>
                  <a:cubicBezTo>
                    <a:pt x="0" y="2394"/>
                    <a:pt x="96" y="2632"/>
                    <a:pt x="262" y="2787"/>
                  </a:cubicBezTo>
                  <a:cubicBezTo>
                    <a:pt x="405" y="2918"/>
                    <a:pt x="619" y="2989"/>
                    <a:pt x="869" y="2989"/>
                  </a:cubicBezTo>
                  <a:cubicBezTo>
                    <a:pt x="1393" y="2989"/>
                    <a:pt x="1751" y="2692"/>
                    <a:pt x="1751" y="2263"/>
                  </a:cubicBezTo>
                  <a:cubicBezTo>
                    <a:pt x="1786" y="2120"/>
                    <a:pt x="1715" y="2073"/>
                    <a:pt x="1596" y="2073"/>
                  </a:cubicBezTo>
                  <a:cubicBezTo>
                    <a:pt x="1489" y="2073"/>
                    <a:pt x="1417" y="2120"/>
                    <a:pt x="1417" y="2192"/>
                  </a:cubicBezTo>
                  <a:cubicBezTo>
                    <a:pt x="1393" y="2382"/>
                    <a:pt x="1358" y="2668"/>
                    <a:pt x="917" y="2668"/>
                  </a:cubicBezTo>
                  <a:cubicBezTo>
                    <a:pt x="560" y="2668"/>
                    <a:pt x="381" y="2489"/>
                    <a:pt x="381" y="2096"/>
                  </a:cubicBezTo>
                  <a:lnTo>
                    <a:pt x="381" y="894"/>
                  </a:lnTo>
                  <a:cubicBezTo>
                    <a:pt x="381" y="525"/>
                    <a:pt x="560" y="334"/>
                    <a:pt x="893" y="334"/>
                  </a:cubicBezTo>
                  <a:cubicBezTo>
                    <a:pt x="1298" y="334"/>
                    <a:pt x="1405" y="584"/>
                    <a:pt x="1405" y="775"/>
                  </a:cubicBezTo>
                  <a:cubicBezTo>
                    <a:pt x="1405" y="846"/>
                    <a:pt x="1477" y="906"/>
                    <a:pt x="1584" y="906"/>
                  </a:cubicBezTo>
                  <a:cubicBezTo>
                    <a:pt x="1703" y="906"/>
                    <a:pt x="1762" y="882"/>
                    <a:pt x="1762" y="715"/>
                  </a:cubicBezTo>
                  <a:cubicBezTo>
                    <a:pt x="1762" y="299"/>
                    <a:pt x="1405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Google Shape;9409;p75">
              <a:extLst>
                <a:ext uri="{FF2B5EF4-FFF2-40B4-BE49-F238E27FC236}">
                  <a16:creationId xmlns:a16="http://schemas.microsoft.com/office/drawing/2014/main" id="{1140627A-E6F5-4CDB-A245-9464E1D1D1F7}"/>
                </a:ext>
              </a:extLst>
            </p:cNvPr>
            <p:cNvSpPr/>
            <p:nvPr/>
          </p:nvSpPr>
          <p:spPr>
            <a:xfrm>
              <a:off x="3813012" y="4151763"/>
              <a:ext cx="32930" cy="32930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36" y="310"/>
                  </a:moveTo>
                  <a:cubicBezTo>
                    <a:pt x="644" y="310"/>
                    <a:pt x="739" y="405"/>
                    <a:pt x="739" y="524"/>
                  </a:cubicBezTo>
                  <a:cubicBezTo>
                    <a:pt x="727" y="620"/>
                    <a:pt x="644" y="727"/>
                    <a:pt x="536" y="727"/>
                  </a:cubicBezTo>
                  <a:cubicBezTo>
                    <a:pt x="429" y="727"/>
                    <a:pt x="322" y="643"/>
                    <a:pt x="322" y="524"/>
                  </a:cubicBezTo>
                  <a:cubicBezTo>
                    <a:pt x="322" y="417"/>
                    <a:pt x="417" y="310"/>
                    <a:pt x="536" y="310"/>
                  </a:cubicBezTo>
                  <a:close/>
                  <a:moveTo>
                    <a:pt x="524" y="1"/>
                  </a:moveTo>
                  <a:cubicBezTo>
                    <a:pt x="239" y="1"/>
                    <a:pt x="1" y="239"/>
                    <a:pt x="1" y="524"/>
                  </a:cubicBezTo>
                  <a:cubicBezTo>
                    <a:pt x="1" y="798"/>
                    <a:pt x="239" y="1036"/>
                    <a:pt x="524" y="1036"/>
                  </a:cubicBezTo>
                  <a:cubicBezTo>
                    <a:pt x="822" y="1036"/>
                    <a:pt x="1036" y="798"/>
                    <a:pt x="1036" y="524"/>
                  </a:cubicBezTo>
                  <a:cubicBezTo>
                    <a:pt x="1036" y="239"/>
                    <a:pt x="798" y="1"/>
                    <a:pt x="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3" name="Google Shape;9552;p76">
            <a:extLst>
              <a:ext uri="{FF2B5EF4-FFF2-40B4-BE49-F238E27FC236}">
                <a16:creationId xmlns:a16="http://schemas.microsoft.com/office/drawing/2014/main" id="{797F9880-E1D3-454C-9AF6-E2F400122F98}"/>
              </a:ext>
            </a:extLst>
          </p:cNvPr>
          <p:cNvGrpSpPr/>
          <p:nvPr/>
        </p:nvGrpSpPr>
        <p:grpSpPr>
          <a:xfrm>
            <a:off x="2272088" y="1607903"/>
            <a:ext cx="1243397" cy="1706622"/>
            <a:chOff x="7571624" y="3808935"/>
            <a:chExt cx="292047" cy="352762"/>
          </a:xfrm>
          <a:solidFill>
            <a:srgbClr val="583587"/>
          </a:solidFill>
        </p:grpSpPr>
        <p:sp>
          <p:nvSpPr>
            <p:cNvPr id="14" name="Google Shape;9553;p76">
              <a:extLst>
                <a:ext uri="{FF2B5EF4-FFF2-40B4-BE49-F238E27FC236}">
                  <a16:creationId xmlns:a16="http://schemas.microsoft.com/office/drawing/2014/main" id="{5C1100A1-2DCB-4148-90C4-90C288B8FF4E}"/>
                </a:ext>
              </a:extLst>
            </p:cNvPr>
            <p:cNvSpPr/>
            <p:nvPr/>
          </p:nvSpPr>
          <p:spPr>
            <a:xfrm>
              <a:off x="7802955" y="4057755"/>
              <a:ext cx="15227" cy="15195"/>
            </a:xfrm>
            <a:custGeom>
              <a:avLst/>
              <a:gdLst/>
              <a:ahLst/>
              <a:cxnLst/>
              <a:rect l="l" t="t" r="r" b="b"/>
              <a:pathLst>
                <a:path w="478" h="477" extrusionOk="0">
                  <a:moveTo>
                    <a:pt x="239" y="0"/>
                  </a:moveTo>
                  <a:cubicBezTo>
                    <a:pt x="120" y="0"/>
                    <a:pt x="1" y="107"/>
                    <a:pt x="1" y="238"/>
                  </a:cubicBezTo>
                  <a:cubicBezTo>
                    <a:pt x="1" y="381"/>
                    <a:pt x="108" y="476"/>
                    <a:pt x="239" y="476"/>
                  </a:cubicBezTo>
                  <a:cubicBezTo>
                    <a:pt x="382" y="476"/>
                    <a:pt x="477" y="381"/>
                    <a:pt x="477" y="238"/>
                  </a:cubicBezTo>
                  <a:cubicBezTo>
                    <a:pt x="477" y="107"/>
                    <a:pt x="382" y="0"/>
                    <a:pt x="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Google Shape;9554;p76">
              <a:extLst>
                <a:ext uri="{FF2B5EF4-FFF2-40B4-BE49-F238E27FC236}">
                  <a16:creationId xmlns:a16="http://schemas.microsoft.com/office/drawing/2014/main" id="{04AB1238-6B9B-4EB1-8FB0-2B0526A6F9ED}"/>
                </a:ext>
              </a:extLst>
            </p:cNvPr>
            <p:cNvSpPr/>
            <p:nvPr/>
          </p:nvSpPr>
          <p:spPr>
            <a:xfrm>
              <a:off x="7764665" y="4115763"/>
              <a:ext cx="13315" cy="13315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15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17"/>
                    <a:pt x="215" y="417"/>
                  </a:cubicBezTo>
                  <a:cubicBezTo>
                    <a:pt x="334" y="417"/>
                    <a:pt x="417" y="322"/>
                    <a:pt x="417" y="203"/>
                  </a:cubicBez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Google Shape;9555;p76">
              <a:extLst>
                <a:ext uri="{FF2B5EF4-FFF2-40B4-BE49-F238E27FC236}">
                  <a16:creationId xmlns:a16="http://schemas.microsoft.com/office/drawing/2014/main" id="{74B8EA48-AC63-4160-A22F-A05105ABEE54}"/>
                </a:ext>
              </a:extLst>
            </p:cNvPr>
            <p:cNvSpPr/>
            <p:nvPr/>
          </p:nvSpPr>
          <p:spPr>
            <a:xfrm>
              <a:off x="7653141" y="4048262"/>
              <a:ext cx="13315" cy="13315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15" y="0"/>
                  </a:moveTo>
                  <a:cubicBezTo>
                    <a:pt x="96" y="0"/>
                    <a:pt x="1" y="96"/>
                    <a:pt x="1" y="215"/>
                  </a:cubicBezTo>
                  <a:cubicBezTo>
                    <a:pt x="1" y="334"/>
                    <a:pt x="96" y="417"/>
                    <a:pt x="215" y="417"/>
                  </a:cubicBezTo>
                  <a:cubicBezTo>
                    <a:pt x="334" y="417"/>
                    <a:pt x="418" y="334"/>
                    <a:pt x="418" y="215"/>
                  </a:cubicBezTo>
                  <a:cubicBezTo>
                    <a:pt x="418" y="96"/>
                    <a:pt x="334" y="0"/>
                    <a:pt x="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Google Shape;9556;p76">
              <a:extLst>
                <a:ext uri="{FF2B5EF4-FFF2-40B4-BE49-F238E27FC236}">
                  <a16:creationId xmlns:a16="http://schemas.microsoft.com/office/drawing/2014/main" id="{D82FB661-8447-495D-94E4-11A4A895432F}"/>
                </a:ext>
              </a:extLst>
            </p:cNvPr>
            <p:cNvSpPr/>
            <p:nvPr/>
          </p:nvSpPr>
          <p:spPr>
            <a:xfrm>
              <a:off x="7675917" y="4115763"/>
              <a:ext cx="13284" cy="13315"/>
            </a:xfrm>
            <a:custGeom>
              <a:avLst/>
              <a:gdLst/>
              <a:ahLst/>
              <a:cxnLst/>
              <a:rect l="l" t="t" r="r" b="b"/>
              <a:pathLst>
                <a:path w="417" h="418" extrusionOk="0">
                  <a:moveTo>
                    <a:pt x="215" y="1"/>
                  </a:moveTo>
                  <a:cubicBezTo>
                    <a:pt x="96" y="1"/>
                    <a:pt x="0" y="84"/>
                    <a:pt x="0" y="203"/>
                  </a:cubicBezTo>
                  <a:cubicBezTo>
                    <a:pt x="0" y="322"/>
                    <a:pt x="96" y="417"/>
                    <a:pt x="215" y="417"/>
                  </a:cubicBezTo>
                  <a:cubicBezTo>
                    <a:pt x="334" y="417"/>
                    <a:pt x="417" y="322"/>
                    <a:pt x="417" y="203"/>
                  </a:cubicBez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Google Shape;9557;p76">
              <a:extLst>
                <a:ext uri="{FF2B5EF4-FFF2-40B4-BE49-F238E27FC236}">
                  <a16:creationId xmlns:a16="http://schemas.microsoft.com/office/drawing/2014/main" id="{A34B357C-554E-41DB-9865-A7C354982735}"/>
                </a:ext>
              </a:extLst>
            </p:cNvPr>
            <p:cNvSpPr/>
            <p:nvPr/>
          </p:nvSpPr>
          <p:spPr>
            <a:xfrm>
              <a:off x="7715736" y="4062660"/>
              <a:ext cx="16342" cy="15959"/>
            </a:xfrm>
            <a:custGeom>
              <a:avLst/>
              <a:gdLst/>
              <a:ahLst/>
              <a:cxnLst/>
              <a:rect l="l" t="t" r="r" b="b"/>
              <a:pathLst>
                <a:path w="513" h="501" extrusionOk="0">
                  <a:moveTo>
                    <a:pt x="262" y="1"/>
                  </a:moveTo>
                  <a:cubicBezTo>
                    <a:pt x="119" y="1"/>
                    <a:pt x="0" y="120"/>
                    <a:pt x="0" y="251"/>
                  </a:cubicBezTo>
                  <a:cubicBezTo>
                    <a:pt x="0" y="382"/>
                    <a:pt x="119" y="501"/>
                    <a:pt x="262" y="501"/>
                  </a:cubicBezTo>
                  <a:cubicBezTo>
                    <a:pt x="393" y="501"/>
                    <a:pt x="512" y="406"/>
                    <a:pt x="512" y="251"/>
                  </a:cubicBezTo>
                  <a:cubicBezTo>
                    <a:pt x="512" y="120"/>
                    <a:pt x="393" y="1"/>
                    <a:pt x="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Google Shape;9558;p76">
              <a:extLst>
                <a:ext uri="{FF2B5EF4-FFF2-40B4-BE49-F238E27FC236}">
                  <a16:creationId xmlns:a16="http://schemas.microsoft.com/office/drawing/2014/main" id="{DB2D4702-A0BA-4492-AE31-7933DD90F6B1}"/>
                </a:ext>
              </a:extLst>
            </p:cNvPr>
            <p:cNvSpPr/>
            <p:nvPr/>
          </p:nvSpPr>
          <p:spPr>
            <a:xfrm>
              <a:off x="7571624" y="3808935"/>
              <a:ext cx="292047" cy="352762"/>
            </a:xfrm>
            <a:custGeom>
              <a:avLst/>
              <a:gdLst/>
              <a:ahLst/>
              <a:cxnLst/>
              <a:rect l="l" t="t" r="r" b="b"/>
              <a:pathLst>
                <a:path w="9168" h="11074" extrusionOk="0">
                  <a:moveTo>
                    <a:pt x="3085" y="6536"/>
                  </a:moveTo>
                  <a:cubicBezTo>
                    <a:pt x="3680" y="6536"/>
                    <a:pt x="4251" y="6687"/>
                    <a:pt x="4786" y="7001"/>
                  </a:cubicBezTo>
                  <a:cubicBezTo>
                    <a:pt x="5364" y="7337"/>
                    <a:pt x="5926" y="7449"/>
                    <a:pt x="6422" y="7449"/>
                  </a:cubicBezTo>
                  <a:cubicBezTo>
                    <a:pt x="6805" y="7449"/>
                    <a:pt x="7149" y="7382"/>
                    <a:pt x="7430" y="7299"/>
                  </a:cubicBezTo>
                  <a:cubicBezTo>
                    <a:pt x="7858" y="7180"/>
                    <a:pt x="8192" y="7001"/>
                    <a:pt x="8382" y="6882"/>
                  </a:cubicBezTo>
                  <a:lnTo>
                    <a:pt x="8382" y="6882"/>
                  </a:lnTo>
                  <a:cubicBezTo>
                    <a:pt x="8739" y="8156"/>
                    <a:pt x="8430" y="9502"/>
                    <a:pt x="7477" y="10454"/>
                  </a:cubicBezTo>
                  <a:cubicBezTo>
                    <a:pt x="7287" y="10645"/>
                    <a:pt x="7013" y="10764"/>
                    <a:pt x="6727" y="10764"/>
                  </a:cubicBezTo>
                  <a:lnTo>
                    <a:pt x="3000" y="10764"/>
                  </a:lnTo>
                  <a:cubicBezTo>
                    <a:pt x="2715" y="10764"/>
                    <a:pt x="2441" y="10645"/>
                    <a:pt x="2250" y="10454"/>
                  </a:cubicBezTo>
                  <a:cubicBezTo>
                    <a:pt x="1393" y="9573"/>
                    <a:pt x="988" y="8311"/>
                    <a:pt x="1334" y="6966"/>
                  </a:cubicBezTo>
                  <a:cubicBezTo>
                    <a:pt x="1476" y="6894"/>
                    <a:pt x="1846" y="6716"/>
                    <a:pt x="2357" y="6609"/>
                  </a:cubicBezTo>
                  <a:cubicBezTo>
                    <a:pt x="2603" y="6561"/>
                    <a:pt x="2846" y="6536"/>
                    <a:pt x="3085" y="6536"/>
                  </a:cubicBezTo>
                  <a:close/>
                  <a:moveTo>
                    <a:pt x="3322" y="1"/>
                  </a:moveTo>
                  <a:cubicBezTo>
                    <a:pt x="3084" y="1"/>
                    <a:pt x="2893" y="191"/>
                    <a:pt x="2893" y="429"/>
                  </a:cubicBezTo>
                  <a:lnTo>
                    <a:pt x="2893" y="822"/>
                  </a:lnTo>
                  <a:cubicBezTo>
                    <a:pt x="2893" y="1060"/>
                    <a:pt x="3084" y="1251"/>
                    <a:pt x="3322" y="1251"/>
                  </a:cubicBezTo>
                  <a:lnTo>
                    <a:pt x="3548" y="1251"/>
                  </a:lnTo>
                  <a:lnTo>
                    <a:pt x="3548" y="2584"/>
                  </a:lnTo>
                  <a:cubicBezTo>
                    <a:pt x="3548" y="2679"/>
                    <a:pt x="3620" y="2751"/>
                    <a:pt x="3715" y="2751"/>
                  </a:cubicBezTo>
                  <a:cubicBezTo>
                    <a:pt x="3798" y="2751"/>
                    <a:pt x="3870" y="2679"/>
                    <a:pt x="3870" y="2584"/>
                  </a:cubicBezTo>
                  <a:lnTo>
                    <a:pt x="3870" y="1251"/>
                  </a:lnTo>
                  <a:lnTo>
                    <a:pt x="5822" y="1251"/>
                  </a:lnTo>
                  <a:lnTo>
                    <a:pt x="5822" y="3965"/>
                  </a:lnTo>
                  <a:cubicBezTo>
                    <a:pt x="5822" y="4203"/>
                    <a:pt x="5977" y="4418"/>
                    <a:pt x="6191" y="4513"/>
                  </a:cubicBezTo>
                  <a:cubicBezTo>
                    <a:pt x="7168" y="4894"/>
                    <a:pt x="7894" y="5656"/>
                    <a:pt x="8251" y="6597"/>
                  </a:cubicBezTo>
                  <a:cubicBezTo>
                    <a:pt x="8084" y="6704"/>
                    <a:pt x="7763" y="6894"/>
                    <a:pt x="7299" y="7025"/>
                  </a:cubicBezTo>
                  <a:cubicBezTo>
                    <a:pt x="6992" y="7113"/>
                    <a:pt x="6689" y="7157"/>
                    <a:pt x="6391" y="7157"/>
                  </a:cubicBezTo>
                  <a:cubicBezTo>
                    <a:pt x="5879" y="7157"/>
                    <a:pt x="5384" y="7027"/>
                    <a:pt x="4917" y="6763"/>
                  </a:cubicBezTo>
                  <a:cubicBezTo>
                    <a:pt x="4326" y="6419"/>
                    <a:pt x="3678" y="6255"/>
                    <a:pt x="3027" y="6255"/>
                  </a:cubicBezTo>
                  <a:cubicBezTo>
                    <a:pt x="2486" y="6255"/>
                    <a:pt x="1942" y="6368"/>
                    <a:pt x="1429" y="6585"/>
                  </a:cubicBezTo>
                  <a:cubicBezTo>
                    <a:pt x="1786" y="5656"/>
                    <a:pt x="2512" y="4894"/>
                    <a:pt x="3489" y="4513"/>
                  </a:cubicBezTo>
                  <a:cubicBezTo>
                    <a:pt x="3703" y="4418"/>
                    <a:pt x="3858" y="4215"/>
                    <a:pt x="3858" y="3977"/>
                  </a:cubicBezTo>
                  <a:lnTo>
                    <a:pt x="3858" y="3394"/>
                  </a:lnTo>
                  <a:cubicBezTo>
                    <a:pt x="3858" y="3310"/>
                    <a:pt x="3786" y="3227"/>
                    <a:pt x="3691" y="3227"/>
                  </a:cubicBezTo>
                  <a:cubicBezTo>
                    <a:pt x="3608" y="3227"/>
                    <a:pt x="3536" y="3310"/>
                    <a:pt x="3536" y="3394"/>
                  </a:cubicBezTo>
                  <a:lnTo>
                    <a:pt x="3536" y="3942"/>
                  </a:lnTo>
                  <a:cubicBezTo>
                    <a:pt x="3536" y="4049"/>
                    <a:pt x="3465" y="4156"/>
                    <a:pt x="3370" y="4180"/>
                  </a:cubicBezTo>
                  <a:cubicBezTo>
                    <a:pt x="714" y="5239"/>
                    <a:pt x="0" y="8668"/>
                    <a:pt x="1988" y="10669"/>
                  </a:cubicBezTo>
                  <a:cubicBezTo>
                    <a:pt x="2238" y="10930"/>
                    <a:pt x="2596" y="11073"/>
                    <a:pt x="2953" y="11073"/>
                  </a:cubicBezTo>
                  <a:lnTo>
                    <a:pt x="6703" y="11073"/>
                  </a:lnTo>
                  <a:cubicBezTo>
                    <a:pt x="7060" y="11073"/>
                    <a:pt x="7418" y="10930"/>
                    <a:pt x="7680" y="10657"/>
                  </a:cubicBezTo>
                  <a:cubicBezTo>
                    <a:pt x="9132" y="9240"/>
                    <a:pt x="9168" y="7097"/>
                    <a:pt x="8120" y="5596"/>
                  </a:cubicBezTo>
                  <a:cubicBezTo>
                    <a:pt x="7668" y="4954"/>
                    <a:pt x="7049" y="4477"/>
                    <a:pt x="6334" y="4203"/>
                  </a:cubicBezTo>
                  <a:cubicBezTo>
                    <a:pt x="6227" y="4156"/>
                    <a:pt x="6167" y="4061"/>
                    <a:pt x="6167" y="3965"/>
                  </a:cubicBezTo>
                  <a:lnTo>
                    <a:pt x="6167" y="1251"/>
                  </a:lnTo>
                  <a:lnTo>
                    <a:pt x="6394" y="1251"/>
                  </a:lnTo>
                  <a:cubicBezTo>
                    <a:pt x="6632" y="1251"/>
                    <a:pt x="6822" y="1060"/>
                    <a:pt x="6822" y="822"/>
                  </a:cubicBezTo>
                  <a:lnTo>
                    <a:pt x="6822" y="429"/>
                  </a:lnTo>
                  <a:cubicBezTo>
                    <a:pt x="6822" y="191"/>
                    <a:pt x="6632" y="1"/>
                    <a:pt x="6394" y="1"/>
                  </a:cubicBezTo>
                  <a:lnTo>
                    <a:pt x="5525" y="1"/>
                  </a:lnTo>
                  <a:cubicBezTo>
                    <a:pt x="5441" y="1"/>
                    <a:pt x="5358" y="72"/>
                    <a:pt x="5358" y="167"/>
                  </a:cubicBezTo>
                  <a:cubicBezTo>
                    <a:pt x="5358" y="251"/>
                    <a:pt x="5441" y="334"/>
                    <a:pt x="5525" y="334"/>
                  </a:cubicBezTo>
                  <a:lnTo>
                    <a:pt x="6394" y="334"/>
                  </a:lnTo>
                  <a:cubicBezTo>
                    <a:pt x="6453" y="334"/>
                    <a:pt x="6489" y="370"/>
                    <a:pt x="6489" y="429"/>
                  </a:cubicBezTo>
                  <a:lnTo>
                    <a:pt x="6489" y="822"/>
                  </a:lnTo>
                  <a:cubicBezTo>
                    <a:pt x="6489" y="882"/>
                    <a:pt x="6453" y="929"/>
                    <a:pt x="6394" y="929"/>
                  </a:cubicBezTo>
                  <a:lnTo>
                    <a:pt x="3322" y="929"/>
                  </a:lnTo>
                  <a:cubicBezTo>
                    <a:pt x="3262" y="929"/>
                    <a:pt x="3215" y="882"/>
                    <a:pt x="3215" y="822"/>
                  </a:cubicBezTo>
                  <a:lnTo>
                    <a:pt x="3215" y="429"/>
                  </a:lnTo>
                  <a:cubicBezTo>
                    <a:pt x="3215" y="370"/>
                    <a:pt x="3262" y="334"/>
                    <a:pt x="3322" y="334"/>
                  </a:cubicBezTo>
                  <a:lnTo>
                    <a:pt x="4739" y="334"/>
                  </a:lnTo>
                  <a:cubicBezTo>
                    <a:pt x="4822" y="334"/>
                    <a:pt x="4905" y="251"/>
                    <a:pt x="4905" y="167"/>
                  </a:cubicBezTo>
                  <a:cubicBezTo>
                    <a:pt x="4905" y="72"/>
                    <a:pt x="4822" y="1"/>
                    <a:pt x="4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5479650B-1B3E-49E7-8671-ECB8C0CD0673}"/>
              </a:ext>
            </a:extLst>
          </p:cNvPr>
          <p:cNvSpPr/>
          <p:nvPr/>
        </p:nvSpPr>
        <p:spPr>
          <a:xfrm>
            <a:off x="1602154" y="1016488"/>
            <a:ext cx="5939692" cy="3110524"/>
          </a:xfrm>
          <a:prstGeom prst="rect">
            <a:avLst/>
          </a:prstGeom>
          <a:solidFill>
            <a:srgbClr val="F8FAE4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624F8C7-549B-41D9-A61E-05710B824ECB}"/>
              </a:ext>
            </a:extLst>
          </p:cNvPr>
          <p:cNvSpPr txBox="1"/>
          <p:nvPr/>
        </p:nvSpPr>
        <p:spPr bwMode="hidden">
          <a:xfrm>
            <a:off x="1602154" y="1016488"/>
            <a:ext cx="5939692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00" dirty="0">
                <a:solidFill>
                  <a:srgbClr val="988BB7"/>
                </a:solidFill>
                <a:latin typeface="Century Gothic" panose="020B0502020202020204" pitchFamily="34" charset="0"/>
              </a:rPr>
              <a:t>PROBLEM BADAWCZY:</a:t>
            </a:r>
          </a:p>
          <a:p>
            <a:endParaRPr lang="pl-PL" dirty="0">
              <a:solidFill>
                <a:srgbClr val="583587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pl-PL" sz="1800" b="1" dirty="0">
                <a:solidFill>
                  <a:srgbClr val="583587"/>
                </a:solidFill>
                <a:latin typeface="Century Gothic" panose="020B0502020202020204" pitchFamily="34" charset="0"/>
              </a:rPr>
              <a:t>W jaki sposób temperatura oraz pięćdziesięcioprocentowy roztwór etanolu wpłyną na stan błon komórkowych buraka zwyczajnego?</a:t>
            </a:r>
          </a:p>
          <a:p>
            <a:pPr algn="ctr"/>
            <a:endParaRPr lang="pl-PL" sz="1800" b="1" dirty="0">
              <a:solidFill>
                <a:srgbClr val="583587"/>
              </a:solidFill>
              <a:latin typeface="Century Gothic" panose="020B0502020202020204" pitchFamily="34" charset="0"/>
            </a:endParaRPr>
          </a:p>
          <a:p>
            <a:r>
              <a:rPr lang="pl-PL" sz="1800" dirty="0">
                <a:solidFill>
                  <a:srgbClr val="988BB7"/>
                </a:solidFill>
                <a:latin typeface="Century Gothic" panose="020B0502020202020204" pitchFamily="34" charset="0"/>
              </a:rPr>
              <a:t>HIPOTEZA: </a:t>
            </a:r>
          </a:p>
          <a:p>
            <a:endParaRPr lang="pl-PL" sz="1800" dirty="0">
              <a:solidFill>
                <a:srgbClr val="583587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pl-PL" sz="1800" b="1" dirty="0">
                <a:solidFill>
                  <a:srgbClr val="583587"/>
                </a:solidFill>
                <a:latin typeface="Century Gothic" panose="020B0502020202020204" pitchFamily="34" charset="0"/>
              </a:rPr>
              <a:t>Nastąpi zniszczenie błon komórkowych potwierdzone zmianami barwy roztworów w probówkach.</a:t>
            </a:r>
          </a:p>
        </p:txBody>
      </p:sp>
      <p:cxnSp>
        <p:nvCxnSpPr>
          <p:cNvPr id="11" name="Google Shape;951;p41">
            <a:extLst>
              <a:ext uri="{FF2B5EF4-FFF2-40B4-BE49-F238E27FC236}">
                <a16:creationId xmlns:a16="http://schemas.microsoft.com/office/drawing/2014/main" id="{27FA8A67-B58A-422D-8F93-A271DF9568BE}"/>
              </a:ext>
            </a:extLst>
          </p:cNvPr>
          <p:cNvCxnSpPr>
            <a:cxnSpLocks/>
          </p:cNvCxnSpPr>
          <p:nvPr/>
        </p:nvCxnSpPr>
        <p:spPr>
          <a:xfrm flipV="1">
            <a:off x="1602154" y="2538373"/>
            <a:ext cx="5939692" cy="16998"/>
          </a:xfrm>
          <a:prstGeom prst="straightConnector1">
            <a:avLst/>
          </a:prstGeom>
          <a:noFill/>
          <a:ln w="19050" cap="rnd" cmpd="sng">
            <a:solidFill>
              <a:srgbClr val="988BB7"/>
            </a:solidFill>
            <a:prstDash val="dash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7"/>
          <p:cNvSpPr txBox="1">
            <a:spLocks noGrp="1"/>
          </p:cNvSpPr>
          <p:nvPr>
            <p:ph type="subTitle" idx="1"/>
          </p:nvPr>
        </p:nvSpPr>
        <p:spPr>
          <a:xfrm>
            <a:off x="1180123" y="1419565"/>
            <a:ext cx="5287970" cy="3996498"/>
          </a:xfrm>
          <a:prstGeom prst="rect">
            <a:avLst/>
          </a:prstGeom>
        </p:spPr>
        <p:txBody>
          <a:bodyPr spcFirstLastPara="1" wrap="square" lIns="91425" tIns="91425" rIns="91425" bIns="91425" numCol="2" anchor="t" anchorCtr="0">
            <a:noAutofit/>
          </a:bodyPr>
          <a:lstStyle/>
          <a:p>
            <a:pPr marL="360000" lvl="0" indent="324000" algn="l" rtl="0">
              <a:lnSpc>
                <a:spcPts val="192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</a:pPr>
            <a:r>
              <a:rPr lang="pl-PL" dirty="0">
                <a:latin typeface="Century Gothic" panose="020B0502020202020204" pitchFamily="34" charset="0"/>
              </a:rPr>
              <a:t>30 mililitrów wody</a:t>
            </a:r>
          </a:p>
          <a:p>
            <a:pPr marL="360000" lvl="0" indent="324000" algn="l" rtl="0">
              <a:lnSpc>
                <a:spcPts val="192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</a:pPr>
            <a:r>
              <a:rPr lang="pl-PL" dirty="0">
                <a:latin typeface="Century Gothic" panose="020B0502020202020204" pitchFamily="34" charset="0"/>
              </a:rPr>
              <a:t>10 mililitrów roztworu etanolu 50%</a:t>
            </a:r>
          </a:p>
          <a:p>
            <a:pPr marL="360000" lvl="0" indent="324000" algn="l" rtl="0">
              <a:lnSpc>
                <a:spcPts val="192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</a:pPr>
            <a:r>
              <a:rPr lang="pl-PL" dirty="0">
                <a:latin typeface="Century Gothic" panose="020B0502020202020204" pitchFamily="34" charset="0"/>
              </a:rPr>
              <a:t>Trzy probówki</a:t>
            </a:r>
          </a:p>
          <a:p>
            <a:pPr marL="360000" lvl="0" indent="324000" algn="l" rtl="0">
              <a:lnSpc>
                <a:spcPts val="192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</a:pPr>
            <a:r>
              <a:rPr lang="pl-PL" dirty="0">
                <a:latin typeface="Century Gothic" panose="020B0502020202020204" pitchFamily="34" charset="0"/>
              </a:rPr>
              <a:t>Burak zwyczajny</a:t>
            </a:r>
          </a:p>
          <a:p>
            <a:pPr marL="360000" lvl="0" indent="0" algn="l" rtl="0">
              <a:lnSpc>
                <a:spcPts val="192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</a:pPr>
            <a:endParaRPr lang="pl-PL" dirty="0">
              <a:latin typeface="Century Gothic" panose="020B0502020202020204" pitchFamily="34" charset="0"/>
            </a:endParaRPr>
          </a:p>
          <a:p>
            <a:pPr marL="360000" lvl="0" indent="324000" algn="l" rtl="0">
              <a:lnSpc>
                <a:spcPts val="192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</a:pPr>
            <a:r>
              <a:rPr lang="pl-PL" dirty="0">
                <a:latin typeface="Century Gothic" panose="020B0502020202020204" pitchFamily="34" charset="0"/>
              </a:rPr>
              <a:t>Nóż</a:t>
            </a:r>
          </a:p>
          <a:p>
            <a:pPr marL="360000" lvl="0" indent="324000" algn="l" rtl="0">
              <a:lnSpc>
                <a:spcPts val="192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</a:pPr>
            <a:r>
              <a:rPr lang="pl-PL" dirty="0">
                <a:latin typeface="Century Gothic" panose="020B0502020202020204" pitchFamily="34" charset="0"/>
              </a:rPr>
              <a:t>Palnik</a:t>
            </a:r>
          </a:p>
          <a:p>
            <a:pPr marL="360000" lvl="0" indent="324000" algn="l" rtl="0">
              <a:lnSpc>
                <a:spcPts val="192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</a:pPr>
            <a:r>
              <a:rPr lang="pl-PL" dirty="0">
                <a:latin typeface="Century Gothic" panose="020B0502020202020204" pitchFamily="34" charset="0"/>
              </a:rPr>
              <a:t>Garnek do podgrzania wody</a:t>
            </a:r>
          </a:p>
        </p:txBody>
      </p:sp>
      <p:sp>
        <p:nvSpPr>
          <p:cNvPr id="200" name="Google Shape;200;p37"/>
          <p:cNvSpPr txBox="1">
            <a:spLocks noGrp="1"/>
          </p:cNvSpPr>
          <p:nvPr>
            <p:ph type="title"/>
          </p:nvPr>
        </p:nvSpPr>
        <p:spPr>
          <a:xfrm>
            <a:off x="107403" y="319673"/>
            <a:ext cx="66471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200" dirty="0">
                <a:latin typeface="Century Gothic" panose="020B0502020202020204" pitchFamily="34" charset="0"/>
              </a:rPr>
              <a:t>SPRZĘT LABORATORYJNY I ODCZYNNIKI</a:t>
            </a:r>
            <a:endParaRPr sz="3200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52"/>
          <p:cNvSpPr txBox="1">
            <a:spLocks noGrp="1"/>
          </p:cNvSpPr>
          <p:nvPr>
            <p:ph type="title"/>
          </p:nvPr>
        </p:nvSpPr>
        <p:spPr>
          <a:xfrm>
            <a:off x="0" y="373052"/>
            <a:ext cx="914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4800" dirty="0">
                <a:solidFill>
                  <a:srgbClr val="583587"/>
                </a:solidFill>
                <a:latin typeface="Century Gothic" panose="020B0502020202020204" pitchFamily="34" charset="0"/>
              </a:rPr>
              <a:t>PRZEBIEG </a:t>
            </a:r>
            <a:endParaRPr sz="4800" dirty="0">
              <a:solidFill>
                <a:srgbClr val="583587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45" name="Google Shape;7811;p71">
            <a:extLst>
              <a:ext uri="{FF2B5EF4-FFF2-40B4-BE49-F238E27FC236}">
                <a16:creationId xmlns:a16="http://schemas.microsoft.com/office/drawing/2014/main" id="{E9DF74FE-375F-4FE4-8B45-EDCCC7385E18}"/>
              </a:ext>
            </a:extLst>
          </p:cNvPr>
          <p:cNvGrpSpPr/>
          <p:nvPr/>
        </p:nvGrpSpPr>
        <p:grpSpPr>
          <a:xfrm>
            <a:off x="2914632" y="1179681"/>
            <a:ext cx="3314736" cy="3860163"/>
            <a:chOff x="1839112" y="2209163"/>
            <a:chExt cx="1918159" cy="2233784"/>
          </a:xfrm>
        </p:grpSpPr>
        <p:sp>
          <p:nvSpPr>
            <p:cNvPr id="46" name="Google Shape;7812;p71">
              <a:extLst>
                <a:ext uri="{FF2B5EF4-FFF2-40B4-BE49-F238E27FC236}">
                  <a16:creationId xmlns:a16="http://schemas.microsoft.com/office/drawing/2014/main" id="{3D1A2A18-99B4-47F5-8DE1-D7F89BFD71DB}"/>
                </a:ext>
              </a:extLst>
            </p:cNvPr>
            <p:cNvSpPr/>
            <p:nvPr/>
          </p:nvSpPr>
          <p:spPr>
            <a:xfrm>
              <a:off x="1839112" y="2209163"/>
              <a:ext cx="575100" cy="575100"/>
            </a:xfrm>
            <a:prstGeom prst="flowChartConnector">
              <a:avLst/>
            </a:prstGeom>
            <a:noFill/>
            <a:ln w="19050" cap="flat" cmpd="sng">
              <a:solidFill>
                <a:srgbClr val="583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1" i="0" u="none" strike="noStrike" kern="0" normalizeH="0" baseline="0" noProof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</a:endParaRPr>
            </a:p>
          </p:txBody>
        </p:sp>
        <p:sp>
          <p:nvSpPr>
            <p:cNvPr id="47" name="Google Shape;7813;p71">
              <a:extLst>
                <a:ext uri="{FF2B5EF4-FFF2-40B4-BE49-F238E27FC236}">
                  <a16:creationId xmlns:a16="http://schemas.microsoft.com/office/drawing/2014/main" id="{69615E60-1654-444A-A15D-68ED6E7B55AD}"/>
                </a:ext>
              </a:extLst>
            </p:cNvPr>
            <p:cNvSpPr/>
            <p:nvPr/>
          </p:nvSpPr>
          <p:spPr>
            <a:xfrm>
              <a:off x="3182171" y="2209163"/>
              <a:ext cx="575100" cy="575100"/>
            </a:xfrm>
            <a:prstGeom prst="flowChartConnector">
              <a:avLst/>
            </a:prstGeom>
            <a:noFill/>
            <a:ln w="19050" cap="flat" cmpd="sng">
              <a:solidFill>
                <a:srgbClr val="583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1" i="0" u="none" strike="noStrike" kern="0" normalizeH="0" baseline="0" noProof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</a:endParaRPr>
            </a:p>
          </p:txBody>
        </p:sp>
        <p:sp>
          <p:nvSpPr>
            <p:cNvPr id="48" name="Google Shape;7814;p71">
              <a:extLst>
                <a:ext uri="{FF2B5EF4-FFF2-40B4-BE49-F238E27FC236}">
                  <a16:creationId xmlns:a16="http://schemas.microsoft.com/office/drawing/2014/main" id="{B389DBCC-C693-46B8-BBD9-5038A2E19214}"/>
                </a:ext>
              </a:extLst>
            </p:cNvPr>
            <p:cNvSpPr/>
            <p:nvPr/>
          </p:nvSpPr>
          <p:spPr>
            <a:xfrm>
              <a:off x="3182171" y="3040766"/>
              <a:ext cx="575100" cy="575100"/>
            </a:xfrm>
            <a:prstGeom prst="flowChartConnector">
              <a:avLst/>
            </a:prstGeom>
            <a:noFill/>
            <a:ln w="19050" cap="flat" cmpd="sng">
              <a:solidFill>
                <a:srgbClr val="583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1" i="0" u="none" strike="noStrike" kern="0" normalizeH="0" baseline="0" noProof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</a:endParaRPr>
            </a:p>
          </p:txBody>
        </p:sp>
        <p:cxnSp>
          <p:nvCxnSpPr>
            <p:cNvPr id="49" name="Google Shape;7815;p71">
              <a:extLst>
                <a:ext uri="{FF2B5EF4-FFF2-40B4-BE49-F238E27FC236}">
                  <a16:creationId xmlns:a16="http://schemas.microsoft.com/office/drawing/2014/main" id="{DC865F48-C322-49B1-A781-B90F2AC0BE27}"/>
                </a:ext>
              </a:extLst>
            </p:cNvPr>
            <p:cNvCxnSpPr>
              <a:stCxn id="46" idx="6"/>
              <a:endCxn id="47" idx="2"/>
            </p:cNvCxnSpPr>
            <p:nvPr/>
          </p:nvCxnSpPr>
          <p:spPr>
            <a:xfrm>
              <a:off x="2414212" y="2496713"/>
              <a:ext cx="768000" cy="600"/>
            </a:xfrm>
            <a:prstGeom prst="bentConnector3">
              <a:avLst>
                <a:gd name="adj1" fmla="val 50017"/>
              </a:avLst>
            </a:prstGeom>
            <a:noFill/>
            <a:ln w="19050" cap="flat" cmpd="sng">
              <a:solidFill>
                <a:srgbClr val="56338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7816;p71">
              <a:extLst>
                <a:ext uri="{FF2B5EF4-FFF2-40B4-BE49-F238E27FC236}">
                  <a16:creationId xmlns:a16="http://schemas.microsoft.com/office/drawing/2014/main" id="{5F1BB510-0376-49C1-A38E-55329F211E70}"/>
                </a:ext>
              </a:extLst>
            </p:cNvPr>
            <p:cNvCxnSpPr>
              <a:stCxn id="47" idx="4"/>
              <a:endCxn id="53" idx="0"/>
            </p:cNvCxnSpPr>
            <p:nvPr/>
          </p:nvCxnSpPr>
          <p:spPr>
            <a:xfrm rot="5400000">
              <a:off x="2669921" y="2240963"/>
              <a:ext cx="256500" cy="134310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rgbClr val="56338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7818;p71">
              <a:extLst>
                <a:ext uri="{FF2B5EF4-FFF2-40B4-BE49-F238E27FC236}">
                  <a16:creationId xmlns:a16="http://schemas.microsoft.com/office/drawing/2014/main" id="{2A4DA695-EE4B-4D3E-B560-C5D5A074E60A}"/>
                </a:ext>
              </a:extLst>
            </p:cNvPr>
            <p:cNvCxnSpPr>
              <a:stCxn id="53" idx="6"/>
              <a:endCxn id="48" idx="2"/>
            </p:cNvCxnSpPr>
            <p:nvPr/>
          </p:nvCxnSpPr>
          <p:spPr>
            <a:xfrm>
              <a:off x="2414212" y="3328316"/>
              <a:ext cx="768000" cy="600"/>
            </a:xfrm>
            <a:prstGeom prst="bentConnector3">
              <a:avLst>
                <a:gd name="adj1" fmla="val 50017"/>
              </a:avLst>
            </a:prstGeom>
            <a:noFill/>
            <a:ln w="19050" cap="flat" cmpd="sng">
              <a:solidFill>
                <a:srgbClr val="56338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7819;p71">
              <a:extLst>
                <a:ext uri="{FF2B5EF4-FFF2-40B4-BE49-F238E27FC236}">
                  <a16:creationId xmlns:a16="http://schemas.microsoft.com/office/drawing/2014/main" id="{7CADD7B5-E96B-49D4-A37F-836B068AAA8D}"/>
                </a:ext>
              </a:extLst>
            </p:cNvPr>
            <p:cNvCxnSpPr>
              <a:stCxn id="48" idx="4"/>
              <a:endCxn id="54" idx="0"/>
            </p:cNvCxnSpPr>
            <p:nvPr/>
          </p:nvCxnSpPr>
          <p:spPr>
            <a:xfrm rot="5400000">
              <a:off x="2672171" y="3070316"/>
              <a:ext cx="252000" cy="1343100"/>
            </a:xfrm>
            <a:prstGeom prst="bentConnector3">
              <a:avLst>
                <a:gd name="adj1" fmla="val 49996"/>
              </a:avLst>
            </a:prstGeom>
            <a:noFill/>
            <a:ln w="19050" cap="flat" cmpd="sng">
              <a:solidFill>
                <a:srgbClr val="56338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3" name="Google Shape;7817;p71">
              <a:extLst>
                <a:ext uri="{FF2B5EF4-FFF2-40B4-BE49-F238E27FC236}">
                  <a16:creationId xmlns:a16="http://schemas.microsoft.com/office/drawing/2014/main" id="{0DBC51A6-0F80-4DC0-B691-EB8CD46C1CB7}"/>
                </a:ext>
              </a:extLst>
            </p:cNvPr>
            <p:cNvSpPr/>
            <p:nvPr/>
          </p:nvSpPr>
          <p:spPr>
            <a:xfrm>
              <a:off x="1839112" y="3040766"/>
              <a:ext cx="575100" cy="575100"/>
            </a:xfrm>
            <a:prstGeom prst="flowChartConnector">
              <a:avLst/>
            </a:prstGeom>
            <a:noFill/>
            <a:ln w="19050" cap="flat" cmpd="sng">
              <a:solidFill>
                <a:srgbClr val="583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1" i="0" u="none" strike="noStrike" kern="0" normalizeH="0" baseline="0" noProof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</a:endParaRPr>
            </a:p>
          </p:txBody>
        </p:sp>
        <p:sp>
          <p:nvSpPr>
            <p:cNvPr id="54" name="Google Shape;7820;p71">
              <a:extLst>
                <a:ext uri="{FF2B5EF4-FFF2-40B4-BE49-F238E27FC236}">
                  <a16:creationId xmlns:a16="http://schemas.microsoft.com/office/drawing/2014/main" id="{E2D69774-132B-4266-AC00-F9DDDFDE122B}"/>
                </a:ext>
              </a:extLst>
            </p:cNvPr>
            <p:cNvSpPr/>
            <p:nvPr/>
          </p:nvSpPr>
          <p:spPr>
            <a:xfrm>
              <a:off x="1839112" y="3867848"/>
              <a:ext cx="575100" cy="575100"/>
            </a:xfrm>
            <a:prstGeom prst="flowChartConnector">
              <a:avLst/>
            </a:prstGeom>
            <a:solidFill>
              <a:srgbClr val="F8FAE4"/>
            </a:solidFill>
            <a:ln w="19050" cap="flat" cmpd="sng">
              <a:solidFill>
                <a:srgbClr val="583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1" i="0" u="none" strike="noStrike" kern="0" normalizeH="0" baseline="0" noProof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</a:endParaRPr>
            </a:p>
          </p:txBody>
        </p:sp>
        <p:sp>
          <p:nvSpPr>
            <p:cNvPr id="55" name="Google Shape;7821;p71">
              <a:extLst>
                <a:ext uri="{FF2B5EF4-FFF2-40B4-BE49-F238E27FC236}">
                  <a16:creationId xmlns:a16="http://schemas.microsoft.com/office/drawing/2014/main" id="{C63F32E3-0736-4D50-9D9D-E1D9651B231A}"/>
                </a:ext>
              </a:extLst>
            </p:cNvPr>
            <p:cNvSpPr/>
            <p:nvPr/>
          </p:nvSpPr>
          <p:spPr>
            <a:xfrm>
              <a:off x="3182171" y="3867848"/>
              <a:ext cx="575100" cy="575100"/>
            </a:xfrm>
            <a:prstGeom prst="flowChartConnector">
              <a:avLst/>
            </a:prstGeom>
            <a:solidFill>
              <a:srgbClr val="F8FAE4"/>
            </a:solidFill>
            <a:ln w="19050" cap="flat" cmpd="sng">
              <a:solidFill>
                <a:srgbClr val="583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1" i="0" u="none" strike="noStrike" kern="0" normalizeH="0" baseline="0" noProof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</a:endParaRPr>
            </a:p>
          </p:txBody>
        </p:sp>
        <p:cxnSp>
          <p:nvCxnSpPr>
            <p:cNvPr id="56" name="Google Shape;7822;p71">
              <a:extLst>
                <a:ext uri="{FF2B5EF4-FFF2-40B4-BE49-F238E27FC236}">
                  <a16:creationId xmlns:a16="http://schemas.microsoft.com/office/drawing/2014/main" id="{04DCCE61-78A7-449D-8B93-5F5FDA90AABD}"/>
                </a:ext>
              </a:extLst>
            </p:cNvPr>
            <p:cNvCxnSpPr>
              <a:endCxn id="55" idx="2"/>
            </p:cNvCxnSpPr>
            <p:nvPr/>
          </p:nvCxnSpPr>
          <p:spPr>
            <a:xfrm>
              <a:off x="2413871" y="4154498"/>
              <a:ext cx="768300" cy="90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rgbClr val="56338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437E5047-9159-46FD-8793-F0EB30ADE619}"/>
              </a:ext>
            </a:extLst>
          </p:cNvPr>
          <p:cNvSpPr txBox="1"/>
          <p:nvPr/>
        </p:nvSpPr>
        <p:spPr>
          <a:xfrm>
            <a:off x="3091912" y="1306995"/>
            <a:ext cx="6509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solidFill>
                  <a:srgbClr val="583587"/>
                </a:solidFill>
                <a:latin typeface="Century Gothic" panose="020B0502020202020204" pitchFamily="34" charset="0"/>
              </a:rPr>
              <a:t>1.</a:t>
            </a:r>
            <a:endParaRPr lang="en-US" sz="4000" dirty="0">
              <a:solidFill>
                <a:srgbClr val="583587"/>
              </a:solidFill>
              <a:latin typeface="Century Gothic" panose="020B0502020202020204" pitchFamily="34" charset="0"/>
            </a:endParaRPr>
          </a:p>
        </p:txBody>
      </p:sp>
      <p:sp>
        <p:nvSpPr>
          <p:cNvPr id="59" name="pole tekstowe 58">
            <a:extLst>
              <a:ext uri="{FF2B5EF4-FFF2-40B4-BE49-F238E27FC236}">
                <a16:creationId xmlns:a16="http://schemas.microsoft.com/office/drawing/2014/main" id="{90219C60-9309-4F80-ADD2-9C1E17BF2267}"/>
              </a:ext>
            </a:extLst>
          </p:cNvPr>
          <p:cNvSpPr txBox="1"/>
          <p:nvPr/>
        </p:nvSpPr>
        <p:spPr>
          <a:xfrm>
            <a:off x="5470901" y="1306995"/>
            <a:ext cx="7583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l-PL" sz="4000" dirty="0">
                <a:solidFill>
                  <a:srgbClr val="583587"/>
                </a:solidFill>
                <a:latin typeface="Century Gothic" panose="020B0502020202020204" pitchFamily="34" charset="0"/>
              </a:rPr>
              <a:t>2</a:t>
            </a:r>
            <a:r>
              <a:rPr kumimoji="0" lang="pl-PL" sz="4000" b="0" i="0" u="none" strike="noStrike" kern="0" cap="none" spc="0" normalizeH="0" baseline="0" noProof="0" dirty="0">
                <a:ln>
                  <a:noFill/>
                </a:ln>
                <a:solidFill>
                  <a:srgbClr val="583587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.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83587"/>
              </a:solidFill>
              <a:effectLst/>
              <a:uLnTx/>
              <a:uFillTx/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61" name="pole tekstowe 60">
            <a:extLst>
              <a:ext uri="{FF2B5EF4-FFF2-40B4-BE49-F238E27FC236}">
                <a16:creationId xmlns:a16="http://schemas.microsoft.com/office/drawing/2014/main" id="{21873B42-CEA2-45D9-A163-8B5284716792}"/>
              </a:ext>
            </a:extLst>
          </p:cNvPr>
          <p:cNvSpPr txBox="1"/>
          <p:nvPr/>
        </p:nvSpPr>
        <p:spPr>
          <a:xfrm>
            <a:off x="3117003" y="2737542"/>
            <a:ext cx="72249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l-PL" sz="4000" dirty="0">
                <a:solidFill>
                  <a:srgbClr val="583587"/>
                </a:solidFill>
                <a:latin typeface="Century Gothic" panose="020B0502020202020204" pitchFamily="34" charset="0"/>
              </a:rPr>
              <a:t>3</a:t>
            </a:r>
            <a:r>
              <a:rPr kumimoji="0" lang="pl-PL" sz="4000" b="0" i="0" u="none" strike="noStrike" kern="0" cap="none" spc="0" normalizeH="0" baseline="0" noProof="0" dirty="0">
                <a:ln>
                  <a:noFill/>
                </a:ln>
                <a:solidFill>
                  <a:srgbClr val="583587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.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83587"/>
              </a:solidFill>
              <a:effectLst/>
              <a:uLnTx/>
              <a:uFillTx/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63" name="pole tekstowe 62">
            <a:extLst>
              <a:ext uri="{FF2B5EF4-FFF2-40B4-BE49-F238E27FC236}">
                <a16:creationId xmlns:a16="http://schemas.microsoft.com/office/drawing/2014/main" id="{9D6D3001-EAF4-4F49-ABE1-87DF244EF1F8}"/>
              </a:ext>
            </a:extLst>
          </p:cNvPr>
          <p:cNvSpPr txBox="1"/>
          <p:nvPr/>
        </p:nvSpPr>
        <p:spPr>
          <a:xfrm>
            <a:off x="5470901" y="2758684"/>
            <a:ext cx="8274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l-PL" sz="4000" dirty="0">
                <a:solidFill>
                  <a:srgbClr val="583587"/>
                </a:solidFill>
                <a:latin typeface="Century Gothic" panose="020B0502020202020204" pitchFamily="34" charset="0"/>
              </a:rPr>
              <a:t>4</a:t>
            </a:r>
            <a:r>
              <a:rPr kumimoji="0" lang="pl-PL" sz="4000" b="0" i="0" u="none" strike="noStrike" kern="0" cap="none" spc="0" normalizeH="0" baseline="0" noProof="0" dirty="0">
                <a:ln>
                  <a:noFill/>
                </a:ln>
                <a:solidFill>
                  <a:srgbClr val="583587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.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83587"/>
              </a:solidFill>
              <a:effectLst/>
              <a:uLnTx/>
              <a:uFillTx/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65" name="pole tekstowe 64">
            <a:extLst>
              <a:ext uri="{FF2B5EF4-FFF2-40B4-BE49-F238E27FC236}">
                <a16:creationId xmlns:a16="http://schemas.microsoft.com/office/drawing/2014/main" id="{A0A1D563-AC78-4D48-8451-A17E6819CDCC}"/>
              </a:ext>
            </a:extLst>
          </p:cNvPr>
          <p:cNvSpPr txBox="1"/>
          <p:nvPr/>
        </p:nvSpPr>
        <p:spPr>
          <a:xfrm>
            <a:off x="3109370" y="4168089"/>
            <a:ext cx="7984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l-PL" sz="4000" dirty="0">
                <a:solidFill>
                  <a:srgbClr val="583587"/>
                </a:solidFill>
                <a:latin typeface="Century Gothic" panose="020B0502020202020204" pitchFamily="34" charset="0"/>
              </a:rPr>
              <a:t>5</a:t>
            </a:r>
            <a:r>
              <a:rPr kumimoji="0" lang="pl-PL" sz="4000" b="0" i="0" u="none" strike="noStrike" kern="0" cap="none" spc="0" normalizeH="0" baseline="0" noProof="0" dirty="0">
                <a:ln>
                  <a:noFill/>
                </a:ln>
                <a:solidFill>
                  <a:srgbClr val="583587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.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83587"/>
              </a:solidFill>
              <a:effectLst/>
              <a:uLnTx/>
              <a:uFillTx/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67" name="pole tekstowe 66">
            <a:extLst>
              <a:ext uri="{FF2B5EF4-FFF2-40B4-BE49-F238E27FC236}">
                <a16:creationId xmlns:a16="http://schemas.microsoft.com/office/drawing/2014/main" id="{76041E1A-31FD-4F26-BB76-09DA24767617}"/>
              </a:ext>
            </a:extLst>
          </p:cNvPr>
          <p:cNvSpPr txBox="1"/>
          <p:nvPr/>
        </p:nvSpPr>
        <p:spPr>
          <a:xfrm>
            <a:off x="5470901" y="4174621"/>
            <a:ext cx="7583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l-PL" sz="4000" dirty="0">
                <a:solidFill>
                  <a:srgbClr val="583587"/>
                </a:solidFill>
                <a:latin typeface="Century Gothic" panose="020B0502020202020204" pitchFamily="34" charset="0"/>
              </a:rPr>
              <a:t>6</a:t>
            </a:r>
            <a:r>
              <a:rPr kumimoji="0" lang="pl-PL" sz="4000" b="0" i="0" u="none" strike="noStrike" kern="0" cap="none" spc="0" normalizeH="0" baseline="0" noProof="0" dirty="0">
                <a:ln>
                  <a:noFill/>
                </a:ln>
                <a:solidFill>
                  <a:srgbClr val="583587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.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83587"/>
              </a:solidFill>
              <a:effectLst/>
              <a:uLnTx/>
              <a:uFillTx/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CAB63013-F9DD-4EFC-8448-8BF1E8C585E9}"/>
              </a:ext>
            </a:extLst>
          </p:cNvPr>
          <p:cNvSpPr txBox="1"/>
          <p:nvPr/>
        </p:nvSpPr>
        <p:spPr>
          <a:xfrm>
            <a:off x="-109635" y="1239190"/>
            <a:ext cx="30196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dirty="0">
                <a:solidFill>
                  <a:srgbClr val="583587"/>
                </a:solidFill>
                <a:latin typeface="Century Gothic" panose="020B0502020202020204" pitchFamily="34" charset="0"/>
              </a:rPr>
              <a:t>Do </a:t>
            </a:r>
            <a:r>
              <a:rPr lang="pl-PL" b="1" dirty="0">
                <a:solidFill>
                  <a:srgbClr val="583587"/>
                </a:solidFill>
                <a:latin typeface="Century Gothic" panose="020B0502020202020204" pitchFamily="34" charset="0"/>
              </a:rPr>
              <a:t>probówek</a:t>
            </a:r>
            <a:r>
              <a:rPr lang="pl-PL" dirty="0">
                <a:solidFill>
                  <a:srgbClr val="583587"/>
                </a:solidFill>
                <a:latin typeface="Century Gothic" panose="020B0502020202020204" pitchFamily="34" charset="0"/>
              </a:rPr>
              <a:t> </a:t>
            </a:r>
            <a:r>
              <a:rPr lang="pl-PL" b="1" dirty="0">
                <a:solidFill>
                  <a:srgbClr val="583587"/>
                </a:solidFill>
                <a:latin typeface="Century Gothic" panose="020B0502020202020204" pitchFamily="34" charset="0"/>
              </a:rPr>
              <a:t>I oraz II</a:t>
            </a:r>
            <a:r>
              <a:rPr lang="pl-PL" dirty="0">
                <a:solidFill>
                  <a:srgbClr val="583587"/>
                </a:solidFill>
                <a:latin typeface="Century Gothic" panose="020B0502020202020204" pitchFamily="34" charset="0"/>
              </a:rPr>
              <a:t> wlewam po 10 ml wody o temperaturze pokojowej, a do </a:t>
            </a:r>
            <a:r>
              <a:rPr lang="pl-PL" b="1" dirty="0">
                <a:solidFill>
                  <a:srgbClr val="583587"/>
                </a:solidFill>
                <a:latin typeface="Century Gothic" panose="020B0502020202020204" pitchFamily="34" charset="0"/>
              </a:rPr>
              <a:t>probówki III </a:t>
            </a:r>
            <a:r>
              <a:rPr lang="pl-PL" dirty="0">
                <a:solidFill>
                  <a:srgbClr val="583587"/>
                </a:solidFill>
                <a:latin typeface="Century Gothic" panose="020B0502020202020204" pitchFamily="34" charset="0"/>
              </a:rPr>
              <a:t>10</a:t>
            </a:r>
          </a:p>
          <a:p>
            <a:pPr algn="r"/>
            <a:r>
              <a:rPr lang="pl-PL" dirty="0">
                <a:solidFill>
                  <a:srgbClr val="583587"/>
                </a:solidFill>
                <a:latin typeface="Century Gothic" panose="020B0502020202020204" pitchFamily="34" charset="0"/>
              </a:rPr>
              <a:t>ml roztworu etanolu 50%.</a:t>
            </a:r>
            <a:endParaRPr lang="en-US" dirty="0">
              <a:solidFill>
                <a:srgbClr val="583587"/>
              </a:solidFill>
              <a:latin typeface="Century Gothic" panose="020B0502020202020204" pitchFamily="34" charset="0"/>
            </a:endParaRPr>
          </a:p>
        </p:txBody>
      </p:sp>
      <p:sp>
        <p:nvSpPr>
          <p:cNvPr id="69" name="pole tekstowe 68">
            <a:extLst>
              <a:ext uri="{FF2B5EF4-FFF2-40B4-BE49-F238E27FC236}">
                <a16:creationId xmlns:a16="http://schemas.microsoft.com/office/drawing/2014/main" id="{35F04ED6-A9C5-48B5-826F-AAABE2AC3605}"/>
              </a:ext>
            </a:extLst>
          </p:cNvPr>
          <p:cNvSpPr txBox="1"/>
          <p:nvPr/>
        </p:nvSpPr>
        <p:spPr>
          <a:xfrm>
            <a:off x="6229297" y="1239190"/>
            <a:ext cx="301963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583587"/>
                </a:solidFill>
                <a:latin typeface="Century Gothic" panose="020B0502020202020204" pitchFamily="34" charset="0"/>
              </a:rPr>
              <a:t>Z korzenia spichrzowego buraka wycinam </a:t>
            </a:r>
            <a:r>
              <a:rPr lang="pl-PL" b="1" dirty="0">
                <a:solidFill>
                  <a:srgbClr val="583587"/>
                </a:solidFill>
                <a:latin typeface="Century Gothic" panose="020B0502020202020204" pitchFamily="34" charset="0"/>
              </a:rPr>
              <a:t>trzy sześciany</a:t>
            </a:r>
            <a:r>
              <a:rPr lang="pl-PL" dirty="0">
                <a:solidFill>
                  <a:srgbClr val="583587"/>
                </a:solidFill>
                <a:latin typeface="Century Gothic" panose="020B0502020202020204" pitchFamily="34" charset="0"/>
              </a:rPr>
              <a:t> o objętości 1 cm</a:t>
            </a:r>
            <a:r>
              <a:rPr lang="pl-PL" sz="1400" baseline="30000" dirty="0">
                <a:solidFill>
                  <a:srgbClr val="583587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pl-PL" dirty="0">
                <a:solidFill>
                  <a:srgbClr val="583587"/>
                </a:solidFill>
                <a:latin typeface="Century Gothic" panose="020B0502020202020204" pitchFamily="34" charset="0"/>
              </a:rPr>
              <a:t>. Każdy z nich wkładam do probówki z określonymi odczynnikami.</a:t>
            </a:r>
            <a:endParaRPr lang="en-US" dirty="0">
              <a:solidFill>
                <a:srgbClr val="583587"/>
              </a:solidFill>
              <a:latin typeface="Century Gothic" panose="020B0502020202020204" pitchFamily="34" charset="0"/>
            </a:endParaRPr>
          </a:p>
        </p:txBody>
      </p:sp>
      <p:sp>
        <p:nvSpPr>
          <p:cNvPr id="70" name="pole tekstowe 69">
            <a:extLst>
              <a:ext uri="{FF2B5EF4-FFF2-40B4-BE49-F238E27FC236}">
                <a16:creationId xmlns:a16="http://schemas.microsoft.com/office/drawing/2014/main" id="{20E1FDD8-CFBD-48A1-B4F4-2696BEC64C97}"/>
              </a:ext>
            </a:extLst>
          </p:cNvPr>
          <p:cNvSpPr txBox="1"/>
          <p:nvPr/>
        </p:nvSpPr>
        <p:spPr>
          <a:xfrm>
            <a:off x="-137918" y="2738190"/>
            <a:ext cx="30196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b="1" dirty="0">
                <a:solidFill>
                  <a:srgbClr val="583587"/>
                </a:solidFill>
                <a:latin typeface="Century Gothic" panose="020B0502020202020204" pitchFamily="34" charset="0"/>
              </a:rPr>
              <a:t>Probówkę I</a:t>
            </a:r>
            <a:r>
              <a:rPr lang="pl-PL" dirty="0">
                <a:solidFill>
                  <a:srgbClr val="583587"/>
                </a:solidFill>
                <a:latin typeface="Century Gothic" panose="020B0502020202020204" pitchFamily="34" charset="0"/>
              </a:rPr>
              <a:t> wraz z zawartością </a:t>
            </a:r>
            <a:r>
              <a:rPr lang="pl-PL" b="1" dirty="0">
                <a:solidFill>
                  <a:srgbClr val="583587"/>
                </a:solidFill>
                <a:latin typeface="Century Gothic" panose="020B0502020202020204" pitchFamily="34" charset="0"/>
              </a:rPr>
              <a:t>ogrzewam</a:t>
            </a:r>
            <a:r>
              <a:rPr lang="pl-PL" dirty="0">
                <a:solidFill>
                  <a:srgbClr val="583587"/>
                </a:solidFill>
                <a:latin typeface="Century Gothic" panose="020B0502020202020204" pitchFamily="34" charset="0"/>
              </a:rPr>
              <a:t> nad palnikiem doprowadzając wodę do wrzenia. </a:t>
            </a:r>
            <a:endParaRPr lang="en-US" dirty="0">
              <a:solidFill>
                <a:srgbClr val="583587"/>
              </a:solidFill>
              <a:latin typeface="Century Gothic" panose="020B0502020202020204" pitchFamily="34" charset="0"/>
            </a:endParaRPr>
          </a:p>
        </p:txBody>
      </p:sp>
      <p:sp>
        <p:nvSpPr>
          <p:cNvPr id="71" name="pole tekstowe 70">
            <a:extLst>
              <a:ext uri="{FF2B5EF4-FFF2-40B4-BE49-F238E27FC236}">
                <a16:creationId xmlns:a16="http://schemas.microsoft.com/office/drawing/2014/main" id="{AA322495-8CA2-407B-B39E-6F6268FBB645}"/>
              </a:ext>
            </a:extLst>
          </p:cNvPr>
          <p:cNvSpPr txBox="1"/>
          <p:nvPr/>
        </p:nvSpPr>
        <p:spPr>
          <a:xfrm>
            <a:off x="6229296" y="2744052"/>
            <a:ext cx="301963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583587"/>
                </a:solidFill>
                <a:latin typeface="Century Gothic" panose="020B0502020202020204" pitchFamily="34" charset="0"/>
              </a:rPr>
              <a:t>Z </a:t>
            </a:r>
            <a:r>
              <a:rPr lang="pl-PL" b="1" dirty="0">
                <a:solidFill>
                  <a:srgbClr val="583587"/>
                </a:solidFill>
                <a:latin typeface="Century Gothic" panose="020B0502020202020204" pitchFamily="34" charset="0"/>
              </a:rPr>
              <a:t>probówki I </a:t>
            </a:r>
            <a:r>
              <a:rPr lang="pl-PL" dirty="0">
                <a:solidFill>
                  <a:srgbClr val="583587"/>
                </a:solidFill>
                <a:latin typeface="Century Gothic" panose="020B0502020202020204" pitchFamily="34" charset="0"/>
              </a:rPr>
              <a:t>wylewam wodę, płuczę skrawek buraka i ponownie umieszczam go w 10 ml wody o temperaturze pokojowej.</a:t>
            </a:r>
            <a:endParaRPr lang="en-US" dirty="0">
              <a:solidFill>
                <a:srgbClr val="583587"/>
              </a:solidFill>
              <a:latin typeface="Century Gothic" panose="020B0502020202020204" pitchFamily="34" charset="0"/>
            </a:endParaRPr>
          </a:p>
        </p:txBody>
      </p:sp>
      <p:sp>
        <p:nvSpPr>
          <p:cNvPr id="72" name="pole tekstowe 71">
            <a:extLst>
              <a:ext uri="{FF2B5EF4-FFF2-40B4-BE49-F238E27FC236}">
                <a16:creationId xmlns:a16="http://schemas.microsoft.com/office/drawing/2014/main" id="{2161FC92-C42A-4696-B93C-C2CBD138ACCF}"/>
              </a:ext>
            </a:extLst>
          </p:cNvPr>
          <p:cNvSpPr txBox="1"/>
          <p:nvPr/>
        </p:nvSpPr>
        <p:spPr>
          <a:xfrm>
            <a:off x="-109635" y="4177352"/>
            <a:ext cx="30196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b="1" dirty="0">
                <a:solidFill>
                  <a:srgbClr val="583587"/>
                </a:solidFill>
                <a:latin typeface="Century Gothic" panose="020B0502020202020204" pitchFamily="34" charset="0"/>
              </a:rPr>
              <a:t>Odczekuję 2 godziny</a:t>
            </a:r>
            <a:r>
              <a:rPr lang="pl-PL" dirty="0">
                <a:solidFill>
                  <a:srgbClr val="583587"/>
                </a:solidFill>
                <a:latin typeface="Century Gothic" panose="020B0502020202020204" pitchFamily="34" charset="0"/>
              </a:rPr>
              <a:t>. Po tym czasie wstrząsam każdą z probówek.</a:t>
            </a:r>
            <a:endParaRPr lang="en-US" dirty="0">
              <a:solidFill>
                <a:srgbClr val="583587"/>
              </a:solidFill>
              <a:latin typeface="Century Gothic" panose="020B0502020202020204" pitchFamily="34" charset="0"/>
            </a:endParaRPr>
          </a:p>
        </p:txBody>
      </p:sp>
      <p:sp>
        <p:nvSpPr>
          <p:cNvPr id="73" name="pole tekstowe 72">
            <a:extLst>
              <a:ext uri="{FF2B5EF4-FFF2-40B4-BE49-F238E27FC236}">
                <a16:creationId xmlns:a16="http://schemas.microsoft.com/office/drawing/2014/main" id="{DBB984AD-7C64-4F3F-A928-119442E811E5}"/>
              </a:ext>
            </a:extLst>
          </p:cNvPr>
          <p:cNvSpPr txBox="1"/>
          <p:nvPr/>
        </p:nvSpPr>
        <p:spPr>
          <a:xfrm>
            <a:off x="6229296" y="4152700"/>
            <a:ext cx="3019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583587"/>
                </a:solidFill>
                <a:latin typeface="Century Gothic" panose="020B0502020202020204" pitchFamily="34" charset="0"/>
              </a:rPr>
              <a:t>Konstatuję wynik doświadczenia i </a:t>
            </a:r>
            <a:r>
              <a:rPr lang="pl-PL" b="1" dirty="0">
                <a:solidFill>
                  <a:srgbClr val="583587"/>
                </a:solidFill>
                <a:latin typeface="Century Gothic" panose="020B0502020202020204" pitchFamily="34" charset="0"/>
              </a:rPr>
              <a:t>sporządzam podsumowanie</a:t>
            </a:r>
            <a:r>
              <a:rPr lang="pl-PL" dirty="0">
                <a:solidFill>
                  <a:srgbClr val="583587"/>
                </a:solidFill>
                <a:latin typeface="Century Gothic" panose="020B0502020202020204" pitchFamily="34" charset="0"/>
              </a:rPr>
              <a:t>.</a:t>
            </a:r>
            <a:endParaRPr lang="en-US" dirty="0">
              <a:solidFill>
                <a:srgbClr val="583587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3" name="Łącznik prosty ze strzałką 2">
            <a:extLst>
              <a:ext uri="{FF2B5EF4-FFF2-40B4-BE49-F238E27FC236}">
                <a16:creationId xmlns:a16="http://schemas.microsoft.com/office/drawing/2014/main" id="{D2E00E44-3948-4108-872A-62098B49B431}"/>
              </a:ext>
            </a:extLst>
          </p:cNvPr>
          <p:cNvCxnSpPr>
            <a:cxnSpLocks/>
          </p:cNvCxnSpPr>
          <p:nvPr/>
        </p:nvCxnSpPr>
        <p:spPr>
          <a:xfrm>
            <a:off x="4242220" y="1676591"/>
            <a:ext cx="746675" cy="0"/>
          </a:xfrm>
          <a:prstGeom prst="straightConnector1">
            <a:avLst/>
          </a:prstGeom>
          <a:ln w="12700">
            <a:solidFill>
              <a:srgbClr val="56338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Łącznik prosty ze strzałką 29">
            <a:extLst>
              <a:ext uri="{FF2B5EF4-FFF2-40B4-BE49-F238E27FC236}">
                <a16:creationId xmlns:a16="http://schemas.microsoft.com/office/drawing/2014/main" id="{B9411A95-6C58-4984-98E9-ED7A782A6CB1}"/>
              </a:ext>
            </a:extLst>
          </p:cNvPr>
          <p:cNvCxnSpPr>
            <a:cxnSpLocks/>
          </p:cNvCxnSpPr>
          <p:nvPr/>
        </p:nvCxnSpPr>
        <p:spPr>
          <a:xfrm flipH="1">
            <a:off x="3936371" y="2395127"/>
            <a:ext cx="746675" cy="0"/>
          </a:xfrm>
          <a:prstGeom prst="straightConnector1">
            <a:avLst/>
          </a:prstGeom>
          <a:ln w="19050">
            <a:solidFill>
              <a:srgbClr val="56338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prosty ze strzałką 30">
            <a:extLst>
              <a:ext uri="{FF2B5EF4-FFF2-40B4-BE49-F238E27FC236}">
                <a16:creationId xmlns:a16="http://schemas.microsoft.com/office/drawing/2014/main" id="{13050F3D-8726-4F07-83C0-0549B9CEB4B0}"/>
              </a:ext>
            </a:extLst>
          </p:cNvPr>
          <p:cNvCxnSpPr>
            <a:cxnSpLocks/>
          </p:cNvCxnSpPr>
          <p:nvPr/>
        </p:nvCxnSpPr>
        <p:spPr>
          <a:xfrm>
            <a:off x="4198367" y="3119317"/>
            <a:ext cx="746675" cy="0"/>
          </a:xfrm>
          <a:prstGeom prst="straightConnector1">
            <a:avLst/>
          </a:prstGeom>
          <a:ln w="12700">
            <a:solidFill>
              <a:srgbClr val="56338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Łącznik prosty ze strzałką 31">
            <a:extLst>
              <a:ext uri="{FF2B5EF4-FFF2-40B4-BE49-F238E27FC236}">
                <a16:creationId xmlns:a16="http://schemas.microsoft.com/office/drawing/2014/main" id="{05683AEF-FC3A-43FB-BA75-73E8A9B490A6}"/>
              </a:ext>
            </a:extLst>
          </p:cNvPr>
          <p:cNvCxnSpPr>
            <a:cxnSpLocks/>
          </p:cNvCxnSpPr>
          <p:nvPr/>
        </p:nvCxnSpPr>
        <p:spPr>
          <a:xfrm flipH="1">
            <a:off x="3936371" y="3827819"/>
            <a:ext cx="746675" cy="0"/>
          </a:xfrm>
          <a:prstGeom prst="straightConnector1">
            <a:avLst/>
          </a:prstGeom>
          <a:ln w="19050">
            <a:solidFill>
              <a:srgbClr val="56338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Łącznik prosty ze strzałką 33">
            <a:extLst>
              <a:ext uri="{FF2B5EF4-FFF2-40B4-BE49-F238E27FC236}">
                <a16:creationId xmlns:a16="http://schemas.microsoft.com/office/drawing/2014/main" id="{981B42EB-0676-4D38-B2C2-5413D4F9A727}"/>
              </a:ext>
            </a:extLst>
          </p:cNvPr>
          <p:cNvCxnSpPr>
            <a:cxnSpLocks/>
          </p:cNvCxnSpPr>
          <p:nvPr/>
        </p:nvCxnSpPr>
        <p:spPr>
          <a:xfrm>
            <a:off x="4198367" y="4544964"/>
            <a:ext cx="746675" cy="0"/>
          </a:xfrm>
          <a:prstGeom prst="straightConnector1">
            <a:avLst/>
          </a:prstGeom>
          <a:ln w="12700">
            <a:solidFill>
              <a:srgbClr val="56338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0320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Google Shape;951;p41">
            <a:extLst>
              <a:ext uri="{FF2B5EF4-FFF2-40B4-BE49-F238E27FC236}">
                <a16:creationId xmlns:a16="http://schemas.microsoft.com/office/drawing/2014/main" id="{3884F6F6-33E1-42E8-A91F-A7457E50657F}"/>
              </a:ext>
            </a:extLst>
          </p:cNvPr>
          <p:cNvCxnSpPr>
            <a:cxnSpLocks/>
          </p:cNvCxnSpPr>
          <p:nvPr/>
        </p:nvCxnSpPr>
        <p:spPr>
          <a:xfrm>
            <a:off x="6362279" y="3248221"/>
            <a:ext cx="572173" cy="0"/>
          </a:xfrm>
          <a:prstGeom prst="straightConnector1">
            <a:avLst/>
          </a:prstGeom>
          <a:noFill/>
          <a:ln w="19050" cap="flat" cmpd="sng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" name="Google Shape;951;p41">
            <a:extLst>
              <a:ext uri="{FF2B5EF4-FFF2-40B4-BE49-F238E27FC236}">
                <a16:creationId xmlns:a16="http://schemas.microsoft.com/office/drawing/2014/main" id="{63F6DED8-92B3-48A9-8951-23CA49CA678A}"/>
              </a:ext>
            </a:extLst>
          </p:cNvPr>
          <p:cNvCxnSpPr>
            <a:cxnSpLocks/>
          </p:cNvCxnSpPr>
          <p:nvPr/>
        </p:nvCxnSpPr>
        <p:spPr>
          <a:xfrm>
            <a:off x="4294210" y="3244475"/>
            <a:ext cx="572173" cy="0"/>
          </a:xfrm>
          <a:prstGeom prst="straightConnector1">
            <a:avLst/>
          </a:prstGeom>
          <a:noFill/>
          <a:ln w="19050" cap="flat" cmpd="sng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" name="Google Shape;951;p41">
            <a:extLst>
              <a:ext uri="{FF2B5EF4-FFF2-40B4-BE49-F238E27FC236}">
                <a16:creationId xmlns:a16="http://schemas.microsoft.com/office/drawing/2014/main" id="{6BDEEFC3-7797-420F-B900-355154DA7C3E}"/>
              </a:ext>
            </a:extLst>
          </p:cNvPr>
          <p:cNvCxnSpPr>
            <a:cxnSpLocks/>
          </p:cNvCxnSpPr>
          <p:nvPr/>
        </p:nvCxnSpPr>
        <p:spPr>
          <a:xfrm>
            <a:off x="2235326" y="3258947"/>
            <a:ext cx="572173" cy="0"/>
          </a:xfrm>
          <a:prstGeom prst="straightConnector1">
            <a:avLst/>
          </a:prstGeom>
          <a:noFill/>
          <a:ln w="19050" cap="flat" cmpd="sng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" name="Łącznik prosty 20">
            <a:extLst>
              <a:ext uri="{FF2B5EF4-FFF2-40B4-BE49-F238E27FC236}">
                <a16:creationId xmlns:a16="http://schemas.microsoft.com/office/drawing/2014/main" id="{3E0273B7-23C1-4575-A3CC-E0DEDDE66EBD}"/>
              </a:ext>
            </a:extLst>
          </p:cNvPr>
          <p:cNvCxnSpPr/>
          <p:nvPr/>
        </p:nvCxnSpPr>
        <p:spPr>
          <a:xfrm>
            <a:off x="0" y="921410"/>
            <a:ext cx="9144000" cy="0"/>
          </a:xfrm>
          <a:prstGeom prst="line">
            <a:avLst/>
          </a:prstGeom>
          <a:ln w="19050">
            <a:solidFill>
              <a:srgbClr val="988B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0" name="Google Shape;530;p51"/>
          <p:cNvCxnSpPr>
            <a:cxnSpLocks/>
          </p:cNvCxnSpPr>
          <p:nvPr/>
        </p:nvCxnSpPr>
        <p:spPr>
          <a:xfrm flipV="1">
            <a:off x="4571999" y="1292967"/>
            <a:ext cx="0" cy="846692"/>
          </a:xfrm>
          <a:prstGeom prst="straightConnector1">
            <a:avLst/>
          </a:prstGeom>
          <a:noFill/>
          <a:ln w="19050" cap="flat" cmpd="sng">
            <a:solidFill>
              <a:srgbClr val="988BB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0" name="Google Shape;520;p51"/>
          <p:cNvCxnSpPr>
            <a:cxnSpLocks/>
          </p:cNvCxnSpPr>
          <p:nvPr/>
        </p:nvCxnSpPr>
        <p:spPr>
          <a:xfrm>
            <a:off x="2487219" y="1738458"/>
            <a:ext cx="0" cy="401201"/>
          </a:xfrm>
          <a:prstGeom prst="straightConnector1">
            <a:avLst/>
          </a:prstGeom>
          <a:noFill/>
          <a:ln w="19050" cap="flat" cmpd="sng">
            <a:solidFill>
              <a:srgbClr val="988BB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2" name="Google Shape;522;p51"/>
          <p:cNvCxnSpPr>
            <a:cxnSpLocks/>
          </p:cNvCxnSpPr>
          <p:nvPr/>
        </p:nvCxnSpPr>
        <p:spPr>
          <a:xfrm flipV="1">
            <a:off x="6656782" y="1738459"/>
            <a:ext cx="0" cy="445491"/>
          </a:xfrm>
          <a:prstGeom prst="straightConnector1">
            <a:avLst/>
          </a:prstGeom>
          <a:noFill/>
          <a:ln w="19050" cap="flat" cmpd="sng">
            <a:solidFill>
              <a:srgbClr val="988BB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24" name="Google Shape;524;p51"/>
          <p:cNvSpPr txBox="1"/>
          <p:nvPr/>
        </p:nvSpPr>
        <p:spPr>
          <a:xfrm>
            <a:off x="5773132" y="1963147"/>
            <a:ext cx="1778700" cy="363900"/>
          </a:xfrm>
          <a:prstGeom prst="rect">
            <a:avLst/>
          </a:prstGeom>
          <a:solidFill>
            <a:srgbClr val="988B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rgbClr val="F8FAE4"/>
                </a:solidFill>
                <a:latin typeface="Century Gothic" panose="020B0502020202020204" pitchFamily="34" charset="0"/>
                <a:ea typeface="Pontano Sans"/>
                <a:cs typeface="Pontano Sans"/>
                <a:sym typeface="Pontano Sans"/>
              </a:rPr>
              <a:t>PROBÓWKA III</a:t>
            </a:r>
            <a:endParaRPr sz="1600" dirty="0">
              <a:solidFill>
                <a:srgbClr val="F8FAE4"/>
              </a:solidFill>
              <a:latin typeface="Century Gothic" panose="020B0502020202020204" pitchFamily="34" charset="0"/>
              <a:ea typeface="Pontano Sans"/>
              <a:cs typeface="Pontano Sans"/>
              <a:sym typeface="Pontano Sans"/>
            </a:endParaRPr>
          </a:p>
        </p:txBody>
      </p:sp>
      <p:sp>
        <p:nvSpPr>
          <p:cNvPr id="526" name="Google Shape;526;p51"/>
          <p:cNvSpPr txBox="1"/>
          <p:nvPr/>
        </p:nvSpPr>
        <p:spPr>
          <a:xfrm>
            <a:off x="3682651" y="1957709"/>
            <a:ext cx="1778700" cy="363900"/>
          </a:xfrm>
          <a:prstGeom prst="rect">
            <a:avLst/>
          </a:prstGeom>
          <a:solidFill>
            <a:srgbClr val="988BB7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rgbClr val="F8FAE4"/>
                </a:solidFill>
                <a:latin typeface="Century Gothic" panose="020B0502020202020204" pitchFamily="34" charset="0"/>
                <a:ea typeface="Pontano Sans"/>
                <a:cs typeface="Pontano Sans"/>
                <a:sym typeface="Pontano Sans"/>
              </a:rPr>
              <a:t>PROBÓWKA II</a:t>
            </a:r>
            <a:endParaRPr sz="1600" dirty="0">
              <a:solidFill>
                <a:srgbClr val="F8FAE4"/>
              </a:solidFill>
              <a:latin typeface="Century Gothic" panose="020B0502020202020204" pitchFamily="34" charset="0"/>
              <a:ea typeface="Pontano Sans"/>
              <a:cs typeface="Pontano Sans"/>
              <a:sym typeface="Pontano Sans"/>
            </a:endParaRPr>
          </a:p>
        </p:txBody>
      </p:sp>
      <p:sp>
        <p:nvSpPr>
          <p:cNvPr id="527" name="Google Shape;527;p51"/>
          <p:cNvSpPr txBox="1"/>
          <p:nvPr/>
        </p:nvSpPr>
        <p:spPr>
          <a:xfrm>
            <a:off x="1601561" y="1957709"/>
            <a:ext cx="1778700" cy="363900"/>
          </a:xfrm>
          <a:prstGeom prst="rect">
            <a:avLst/>
          </a:prstGeom>
          <a:solidFill>
            <a:srgbClr val="988B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rgbClr val="F8FAE4"/>
                </a:solidFill>
                <a:latin typeface="Century Gothic" panose="020B0502020202020204" pitchFamily="34" charset="0"/>
                <a:ea typeface="Pontano Sans"/>
                <a:cs typeface="Pontano Sans"/>
                <a:sym typeface="Pontano Sans"/>
              </a:rPr>
              <a:t>PROBÓWKA I</a:t>
            </a:r>
            <a:endParaRPr sz="1600" dirty="0">
              <a:solidFill>
                <a:srgbClr val="F8FAE4"/>
              </a:solidFill>
              <a:latin typeface="Century Gothic" panose="020B0502020202020204" pitchFamily="34" charset="0"/>
              <a:ea typeface="Pontano Sans"/>
              <a:cs typeface="Pontano Sans"/>
              <a:sym typeface="Pontano Sans"/>
            </a:endParaRPr>
          </a:p>
        </p:txBody>
      </p:sp>
      <p:sp>
        <p:nvSpPr>
          <p:cNvPr id="528" name="Google Shape;528;p51"/>
          <p:cNvSpPr txBox="1"/>
          <p:nvPr/>
        </p:nvSpPr>
        <p:spPr>
          <a:xfrm>
            <a:off x="3366854" y="666779"/>
            <a:ext cx="2415900" cy="5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accent4"/>
              </a:solidFill>
              <a:latin typeface="Kanit"/>
              <a:ea typeface="Kanit"/>
              <a:cs typeface="Kanit"/>
              <a:sym typeface="Kanit"/>
            </a:endParaRPr>
          </a:p>
        </p:txBody>
      </p:sp>
      <p:cxnSp>
        <p:nvCxnSpPr>
          <p:cNvPr id="529" name="Google Shape;529;p51"/>
          <p:cNvCxnSpPr/>
          <p:nvPr/>
        </p:nvCxnSpPr>
        <p:spPr>
          <a:xfrm>
            <a:off x="2488117" y="1738458"/>
            <a:ext cx="4170300" cy="0"/>
          </a:xfrm>
          <a:prstGeom prst="straightConnector1">
            <a:avLst/>
          </a:prstGeom>
          <a:noFill/>
          <a:ln w="19050" cap="flat" cmpd="sng">
            <a:solidFill>
              <a:srgbClr val="988BB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Google Shape;528;p51">
            <a:extLst>
              <a:ext uri="{FF2B5EF4-FFF2-40B4-BE49-F238E27FC236}">
                <a16:creationId xmlns:a16="http://schemas.microsoft.com/office/drawing/2014/main" id="{FF833006-A71A-491F-8D3B-EE4510A40171}"/>
              </a:ext>
            </a:extLst>
          </p:cNvPr>
          <p:cNvSpPr txBox="1"/>
          <p:nvPr/>
        </p:nvSpPr>
        <p:spPr>
          <a:xfrm>
            <a:off x="2188520" y="618678"/>
            <a:ext cx="4766960" cy="6742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accent4"/>
              </a:solidFill>
              <a:latin typeface="Kanit"/>
              <a:ea typeface="Kanit"/>
              <a:cs typeface="Kanit"/>
              <a:sym typeface="Kanit"/>
            </a:endParaRPr>
          </a:p>
        </p:txBody>
      </p:sp>
      <p:sp>
        <p:nvSpPr>
          <p:cNvPr id="519" name="Google Shape;519;p51"/>
          <p:cNvSpPr txBox="1">
            <a:spLocks noGrp="1"/>
          </p:cNvSpPr>
          <p:nvPr>
            <p:ph type="title"/>
          </p:nvPr>
        </p:nvSpPr>
        <p:spPr>
          <a:xfrm>
            <a:off x="2226930" y="666779"/>
            <a:ext cx="472855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dirty="0">
                <a:solidFill>
                  <a:srgbClr val="F8FAE4"/>
                </a:solidFill>
                <a:latin typeface="Century Gothic" panose="020B0502020202020204" pitchFamily="34" charset="0"/>
              </a:rPr>
              <a:t>ZESTAW DOŚWIADCZALNY</a:t>
            </a:r>
            <a:endParaRPr dirty="0">
              <a:solidFill>
                <a:srgbClr val="F8FAE4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Google Shape;9714;p76">
            <a:extLst>
              <a:ext uri="{FF2B5EF4-FFF2-40B4-BE49-F238E27FC236}">
                <a16:creationId xmlns:a16="http://schemas.microsoft.com/office/drawing/2014/main" id="{AAC88EDE-2FEE-4686-87AE-A79B8D64BA43}"/>
              </a:ext>
            </a:extLst>
          </p:cNvPr>
          <p:cNvSpPr/>
          <p:nvPr/>
        </p:nvSpPr>
        <p:spPr>
          <a:xfrm>
            <a:off x="2110326" y="2409009"/>
            <a:ext cx="826597" cy="1654707"/>
          </a:xfrm>
          <a:custGeom>
            <a:avLst/>
            <a:gdLst/>
            <a:ahLst/>
            <a:cxnLst/>
            <a:rect l="l" t="t" r="r" b="b"/>
            <a:pathLst>
              <a:path w="6002" h="12015" extrusionOk="0">
                <a:moveTo>
                  <a:pt x="906" y="1"/>
                </a:moveTo>
                <a:cubicBezTo>
                  <a:pt x="406" y="1"/>
                  <a:pt x="1" y="405"/>
                  <a:pt x="1" y="917"/>
                </a:cubicBezTo>
                <a:lnTo>
                  <a:pt x="1" y="1251"/>
                </a:lnTo>
                <a:cubicBezTo>
                  <a:pt x="1" y="1763"/>
                  <a:pt x="394" y="2168"/>
                  <a:pt x="906" y="2168"/>
                </a:cubicBezTo>
                <a:lnTo>
                  <a:pt x="906" y="8633"/>
                </a:lnTo>
                <a:cubicBezTo>
                  <a:pt x="906" y="8728"/>
                  <a:pt x="977" y="8823"/>
                  <a:pt x="1084" y="8823"/>
                </a:cubicBezTo>
                <a:cubicBezTo>
                  <a:pt x="1192" y="8823"/>
                  <a:pt x="1263" y="8740"/>
                  <a:pt x="1263" y="8633"/>
                </a:cubicBezTo>
                <a:lnTo>
                  <a:pt x="1263" y="2168"/>
                </a:lnTo>
                <a:lnTo>
                  <a:pt x="4704" y="2168"/>
                </a:lnTo>
                <a:lnTo>
                  <a:pt x="4704" y="2668"/>
                </a:lnTo>
                <a:lnTo>
                  <a:pt x="3823" y="2668"/>
                </a:lnTo>
                <a:cubicBezTo>
                  <a:pt x="3740" y="2668"/>
                  <a:pt x="3644" y="2739"/>
                  <a:pt x="3644" y="2846"/>
                </a:cubicBezTo>
                <a:cubicBezTo>
                  <a:pt x="3644" y="2941"/>
                  <a:pt x="3716" y="3025"/>
                  <a:pt x="3823" y="3025"/>
                </a:cubicBezTo>
                <a:lnTo>
                  <a:pt x="4704" y="3025"/>
                </a:lnTo>
                <a:lnTo>
                  <a:pt x="4704" y="3906"/>
                </a:lnTo>
                <a:lnTo>
                  <a:pt x="3823" y="3906"/>
                </a:lnTo>
                <a:cubicBezTo>
                  <a:pt x="3740" y="3906"/>
                  <a:pt x="3644" y="3977"/>
                  <a:pt x="3644" y="4084"/>
                </a:cubicBezTo>
                <a:cubicBezTo>
                  <a:pt x="3644" y="4180"/>
                  <a:pt x="3716" y="4263"/>
                  <a:pt x="3823" y="4263"/>
                </a:cubicBezTo>
                <a:lnTo>
                  <a:pt x="4704" y="4263"/>
                </a:lnTo>
                <a:lnTo>
                  <a:pt x="4704" y="5144"/>
                </a:lnTo>
                <a:lnTo>
                  <a:pt x="3823" y="5144"/>
                </a:lnTo>
                <a:cubicBezTo>
                  <a:pt x="3740" y="5144"/>
                  <a:pt x="3644" y="5216"/>
                  <a:pt x="3644" y="5323"/>
                </a:cubicBezTo>
                <a:cubicBezTo>
                  <a:pt x="3644" y="5406"/>
                  <a:pt x="3716" y="5501"/>
                  <a:pt x="3823" y="5501"/>
                </a:cubicBezTo>
                <a:lnTo>
                  <a:pt x="4704" y="5501"/>
                </a:lnTo>
                <a:lnTo>
                  <a:pt x="4704" y="6382"/>
                </a:lnTo>
                <a:lnTo>
                  <a:pt x="3823" y="6382"/>
                </a:lnTo>
                <a:cubicBezTo>
                  <a:pt x="3740" y="6382"/>
                  <a:pt x="3644" y="6454"/>
                  <a:pt x="3644" y="6561"/>
                </a:cubicBezTo>
                <a:cubicBezTo>
                  <a:pt x="3644" y="6644"/>
                  <a:pt x="3716" y="6740"/>
                  <a:pt x="3823" y="6740"/>
                </a:cubicBezTo>
                <a:lnTo>
                  <a:pt x="4704" y="6740"/>
                </a:lnTo>
                <a:lnTo>
                  <a:pt x="4704" y="7609"/>
                </a:lnTo>
                <a:lnTo>
                  <a:pt x="3823" y="7609"/>
                </a:lnTo>
                <a:cubicBezTo>
                  <a:pt x="3740" y="7609"/>
                  <a:pt x="3644" y="7692"/>
                  <a:pt x="3644" y="7787"/>
                </a:cubicBezTo>
                <a:cubicBezTo>
                  <a:pt x="3644" y="7883"/>
                  <a:pt x="3716" y="7966"/>
                  <a:pt x="3823" y="7966"/>
                </a:cubicBezTo>
                <a:lnTo>
                  <a:pt x="4704" y="7966"/>
                </a:lnTo>
                <a:lnTo>
                  <a:pt x="4704" y="8847"/>
                </a:lnTo>
                <a:lnTo>
                  <a:pt x="3823" y="8847"/>
                </a:lnTo>
                <a:cubicBezTo>
                  <a:pt x="3740" y="8847"/>
                  <a:pt x="3644" y="8918"/>
                  <a:pt x="3644" y="9026"/>
                </a:cubicBezTo>
                <a:cubicBezTo>
                  <a:pt x="3644" y="9121"/>
                  <a:pt x="3716" y="9204"/>
                  <a:pt x="3823" y="9204"/>
                </a:cubicBezTo>
                <a:lnTo>
                  <a:pt x="4704" y="9204"/>
                </a:lnTo>
                <a:lnTo>
                  <a:pt x="4704" y="9954"/>
                </a:lnTo>
                <a:cubicBezTo>
                  <a:pt x="4704" y="10907"/>
                  <a:pt x="3930" y="11657"/>
                  <a:pt x="2989" y="11657"/>
                </a:cubicBezTo>
                <a:cubicBezTo>
                  <a:pt x="2037" y="11657"/>
                  <a:pt x="1275" y="10883"/>
                  <a:pt x="1275" y="9954"/>
                </a:cubicBezTo>
                <a:lnTo>
                  <a:pt x="1275" y="9371"/>
                </a:lnTo>
                <a:cubicBezTo>
                  <a:pt x="1275" y="9276"/>
                  <a:pt x="1203" y="9192"/>
                  <a:pt x="1096" y="9192"/>
                </a:cubicBezTo>
                <a:cubicBezTo>
                  <a:pt x="1001" y="9192"/>
                  <a:pt x="918" y="9264"/>
                  <a:pt x="918" y="9371"/>
                </a:cubicBezTo>
                <a:lnTo>
                  <a:pt x="918" y="9954"/>
                </a:lnTo>
                <a:cubicBezTo>
                  <a:pt x="918" y="11097"/>
                  <a:pt x="1846" y="12014"/>
                  <a:pt x="2989" y="12014"/>
                </a:cubicBezTo>
                <a:cubicBezTo>
                  <a:pt x="4132" y="12014"/>
                  <a:pt x="5061" y="11097"/>
                  <a:pt x="5061" y="9954"/>
                </a:cubicBezTo>
                <a:lnTo>
                  <a:pt x="5061" y="2227"/>
                </a:lnTo>
                <a:lnTo>
                  <a:pt x="5085" y="2227"/>
                </a:lnTo>
                <a:cubicBezTo>
                  <a:pt x="5597" y="2227"/>
                  <a:pt x="5990" y="1822"/>
                  <a:pt x="5990" y="1322"/>
                </a:cubicBezTo>
                <a:lnTo>
                  <a:pt x="5990" y="929"/>
                </a:lnTo>
                <a:cubicBezTo>
                  <a:pt x="6002" y="429"/>
                  <a:pt x="5597" y="24"/>
                  <a:pt x="5085" y="24"/>
                </a:cubicBezTo>
                <a:lnTo>
                  <a:pt x="4525" y="24"/>
                </a:lnTo>
                <a:cubicBezTo>
                  <a:pt x="4430" y="24"/>
                  <a:pt x="4347" y="96"/>
                  <a:pt x="4347" y="203"/>
                </a:cubicBezTo>
                <a:cubicBezTo>
                  <a:pt x="4347" y="286"/>
                  <a:pt x="4418" y="382"/>
                  <a:pt x="4525" y="382"/>
                </a:cubicBezTo>
                <a:lnTo>
                  <a:pt x="5085" y="382"/>
                </a:lnTo>
                <a:cubicBezTo>
                  <a:pt x="5406" y="382"/>
                  <a:pt x="5656" y="632"/>
                  <a:pt x="5656" y="941"/>
                </a:cubicBezTo>
                <a:lnTo>
                  <a:pt x="5656" y="1287"/>
                </a:lnTo>
                <a:cubicBezTo>
                  <a:pt x="5656" y="1596"/>
                  <a:pt x="5406" y="1846"/>
                  <a:pt x="5085" y="1846"/>
                </a:cubicBezTo>
                <a:lnTo>
                  <a:pt x="906" y="1846"/>
                </a:lnTo>
                <a:cubicBezTo>
                  <a:pt x="596" y="1846"/>
                  <a:pt x="334" y="1596"/>
                  <a:pt x="334" y="1287"/>
                </a:cubicBezTo>
                <a:lnTo>
                  <a:pt x="334" y="929"/>
                </a:lnTo>
                <a:cubicBezTo>
                  <a:pt x="334" y="620"/>
                  <a:pt x="596" y="370"/>
                  <a:pt x="906" y="370"/>
                </a:cubicBezTo>
                <a:lnTo>
                  <a:pt x="3870" y="370"/>
                </a:lnTo>
                <a:cubicBezTo>
                  <a:pt x="3954" y="370"/>
                  <a:pt x="4049" y="286"/>
                  <a:pt x="4049" y="191"/>
                </a:cubicBezTo>
                <a:cubicBezTo>
                  <a:pt x="4049" y="96"/>
                  <a:pt x="3966" y="1"/>
                  <a:pt x="3870" y="1"/>
                </a:cubicBezTo>
                <a:close/>
              </a:path>
            </a:pathLst>
          </a:custGeom>
          <a:solidFill>
            <a:srgbClr val="988B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8" name="Google Shape;9714;p76">
            <a:extLst>
              <a:ext uri="{FF2B5EF4-FFF2-40B4-BE49-F238E27FC236}">
                <a16:creationId xmlns:a16="http://schemas.microsoft.com/office/drawing/2014/main" id="{5D270F42-6420-47F0-8C6B-ACE2D13A3D74}"/>
              </a:ext>
            </a:extLst>
          </p:cNvPr>
          <p:cNvSpPr/>
          <p:nvPr/>
        </p:nvSpPr>
        <p:spPr>
          <a:xfrm>
            <a:off x="4158699" y="2409009"/>
            <a:ext cx="826597" cy="1654707"/>
          </a:xfrm>
          <a:custGeom>
            <a:avLst/>
            <a:gdLst/>
            <a:ahLst/>
            <a:cxnLst/>
            <a:rect l="l" t="t" r="r" b="b"/>
            <a:pathLst>
              <a:path w="6002" h="12015" extrusionOk="0">
                <a:moveTo>
                  <a:pt x="906" y="1"/>
                </a:moveTo>
                <a:cubicBezTo>
                  <a:pt x="406" y="1"/>
                  <a:pt x="1" y="405"/>
                  <a:pt x="1" y="917"/>
                </a:cubicBezTo>
                <a:lnTo>
                  <a:pt x="1" y="1251"/>
                </a:lnTo>
                <a:cubicBezTo>
                  <a:pt x="1" y="1763"/>
                  <a:pt x="394" y="2168"/>
                  <a:pt x="906" y="2168"/>
                </a:cubicBezTo>
                <a:lnTo>
                  <a:pt x="906" y="8633"/>
                </a:lnTo>
                <a:cubicBezTo>
                  <a:pt x="906" y="8728"/>
                  <a:pt x="977" y="8823"/>
                  <a:pt x="1084" y="8823"/>
                </a:cubicBezTo>
                <a:cubicBezTo>
                  <a:pt x="1192" y="8823"/>
                  <a:pt x="1263" y="8740"/>
                  <a:pt x="1263" y="8633"/>
                </a:cubicBezTo>
                <a:lnTo>
                  <a:pt x="1263" y="2168"/>
                </a:lnTo>
                <a:lnTo>
                  <a:pt x="4704" y="2168"/>
                </a:lnTo>
                <a:lnTo>
                  <a:pt x="4704" y="2668"/>
                </a:lnTo>
                <a:lnTo>
                  <a:pt x="3823" y="2668"/>
                </a:lnTo>
                <a:cubicBezTo>
                  <a:pt x="3740" y="2668"/>
                  <a:pt x="3644" y="2739"/>
                  <a:pt x="3644" y="2846"/>
                </a:cubicBezTo>
                <a:cubicBezTo>
                  <a:pt x="3644" y="2941"/>
                  <a:pt x="3716" y="3025"/>
                  <a:pt x="3823" y="3025"/>
                </a:cubicBezTo>
                <a:lnTo>
                  <a:pt x="4704" y="3025"/>
                </a:lnTo>
                <a:lnTo>
                  <a:pt x="4704" y="3906"/>
                </a:lnTo>
                <a:lnTo>
                  <a:pt x="3823" y="3906"/>
                </a:lnTo>
                <a:cubicBezTo>
                  <a:pt x="3740" y="3906"/>
                  <a:pt x="3644" y="3977"/>
                  <a:pt x="3644" y="4084"/>
                </a:cubicBezTo>
                <a:cubicBezTo>
                  <a:pt x="3644" y="4180"/>
                  <a:pt x="3716" y="4263"/>
                  <a:pt x="3823" y="4263"/>
                </a:cubicBezTo>
                <a:lnTo>
                  <a:pt x="4704" y="4263"/>
                </a:lnTo>
                <a:lnTo>
                  <a:pt x="4704" y="5144"/>
                </a:lnTo>
                <a:lnTo>
                  <a:pt x="3823" y="5144"/>
                </a:lnTo>
                <a:cubicBezTo>
                  <a:pt x="3740" y="5144"/>
                  <a:pt x="3644" y="5216"/>
                  <a:pt x="3644" y="5323"/>
                </a:cubicBezTo>
                <a:cubicBezTo>
                  <a:pt x="3644" y="5406"/>
                  <a:pt x="3716" y="5501"/>
                  <a:pt x="3823" y="5501"/>
                </a:cubicBezTo>
                <a:lnTo>
                  <a:pt x="4704" y="5501"/>
                </a:lnTo>
                <a:lnTo>
                  <a:pt x="4704" y="6382"/>
                </a:lnTo>
                <a:lnTo>
                  <a:pt x="3823" y="6382"/>
                </a:lnTo>
                <a:cubicBezTo>
                  <a:pt x="3740" y="6382"/>
                  <a:pt x="3644" y="6454"/>
                  <a:pt x="3644" y="6561"/>
                </a:cubicBezTo>
                <a:cubicBezTo>
                  <a:pt x="3644" y="6644"/>
                  <a:pt x="3716" y="6740"/>
                  <a:pt x="3823" y="6740"/>
                </a:cubicBezTo>
                <a:lnTo>
                  <a:pt x="4704" y="6740"/>
                </a:lnTo>
                <a:lnTo>
                  <a:pt x="4704" y="7609"/>
                </a:lnTo>
                <a:lnTo>
                  <a:pt x="3823" y="7609"/>
                </a:lnTo>
                <a:cubicBezTo>
                  <a:pt x="3740" y="7609"/>
                  <a:pt x="3644" y="7692"/>
                  <a:pt x="3644" y="7787"/>
                </a:cubicBezTo>
                <a:cubicBezTo>
                  <a:pt x="3644" y="7883"/>
                  <a:pt x="3716" y="7966"/>
                  <a:pt x="3823" y="7966"/>
                </a:cubicBezTo>
                <a:lnTo>
                  <a:pt x="4704" y="7966"/>
                </a:lnTo>
                <a:lnTo>
                  <a:pt x="4704" y="8847"/>
                </a:lnTo>
                <a:lnTo>
                  <a:pt x="3823" y="8847"/>
                </a:lnTo>
                <a:cubicBezTo>
                  <a:pt x="3740" y="8847"/>
                  <a:pt x="3644" y="8918"/>
                  <a:pt x="3644" y="9026"/>
                </a:cubicBezTo>
                <a:cubicBezTo>
                  <a:pt x="3644" y="9121"/>
                  <a:pt x="3716" y="9204"/>
                  <a:pt x="3823" y="9204"/>
                </a:cubicBezTo>
                <a:lnTo>
                  <a:pt x="4704" y="9204"/>
                </a:lnTo>
                <a:lnTo>
                  <a:pt x="4704" y="9954"/>
                </a:lnTo>
                <a:cubicBezTo>
                  <a:pt x="4704" y="10907"/>
                  <a:pt x="3930" y="11657"/>
                  <a:pt x="2989" y="11657"/>
                </a:cubicBezTo>
                <a:cubicBezTo>
                  <a:pt x="2037" y="11657"/>
                  <a:pt x="1275" y="10883"/>
                  <a:pt x="1275" y="9954"/>
                </a:cubicBezTo>
                <a:lnTo>
                  <a:pt x="1275" y="9371"/>
                </a:lnTo>
                <a:cubicBezTo>
                  <a:pt x="1275" y="9276"/>
                  <a:pt x="1203" y="9192"/>
                  <a:pt x="1096" y="9192"/>
                </a:cubicBezTo>
                <a:cubicBezTo>
                  <a:pt x="1001" y="9192"/>
                  <a:pt x="918" y="9264"/>
                  <a:pt x="918" y="9371"/>
                </a:cubicBezTo>
                <a:lnTo>
                  <a:pt x="918" y="9954"/>
                </a:lnTo>
                <a:cubicBezTo>
                  <a:pt x="918" y="11097"/>
                  <a:pt x="1846" y="12014"/>
                  <a:pt x="2989" y="12014"/>
                </a:cubicBezTo>
                <a:cubicBezTo>
                  <a:pt x="4132" y="12014"/>
                  <a:pt x="5061" y="11097"/>
                  <a:pt x="5061" y="9954"/>
                </a:cubicBezTo>
                <a:lnTo>
                  <a:pt x="5061" y="2227"/>
                </a:lnTo>
                <a:lnTo>
                  <a:pt x="5085" y="2227"/>
                </a:lnTo>
                <a:cubicBezTo>
                  <a:pt x="5597" y="2227"/>
                  <a:pt x="5990" y="1822"/>
                  <a:pt x="5990" y="1322"/>
                </a:cubicBezTo>
                <a:lnTo>
                  <a:pt x="5990" y="929"/>
                </a:lnTo>
                <a:cubicBezTo>
                  <a:pt x="6002" y="429"/>
                  <a:pt x="5597" y="24"/>
                  <a:pt x="5085" y="24"/>
                </a:cubicBezTo>
                <a:lnTo>
                  <a:pt x="4525" y="24"/>
                </a:lnTo>
                <a:cubicBezTo>
                  <a:pt x="4430" y="24"/>
                  <a:pt x="4347" y="96"/>
                  <a:pt x="4347" y="203"/>
                </a:cubicBezTo>
                <a:cubicBezTo>
                  <a:pt x="4347" y="286"/>
                  <a:pt x="4418" y="382"/>
                  <a:pt x="4525" y="382"/>
                </a:cubicBezTo>
                <a:lnTo>
                  <a:pt x="5085" y="382"/>
                </a:lnTo>
                <a:cubicBezTo>
                  <a:pt x="5406" y="382"/>
                  <a:pt x="5656" y="632"/>
                  <a:pt x="5656" y="941"/>
                </a:cubicBezTo>
                <a:lnTo>
                  <a:pt x="5656" y="1287"/>
                </a:lnTo>
                <a:cubicBezTo>
                  <a:pt x="5656" y="1596"/>
                  <a:pt x="5406" y="1846"/>
                  <a:pt x="5085" y="1846"/>
                </a:cubicBezTo>
                <a:lnTo>
                  <a:pt x="906" y="1846"/>
                </a:lnTo>
                <a:cubicBezTo>
                  <a:pt x="596" y="1846"/>
                  <a:pt x="334" y="1596"/>
                  <a:pt x="334" y="1287"/>
                </a:cubicBezTo>
                <a:lnTo>
                  <a:pt x="334" y="929"/>
                </a:lnTo>
                <a:cubicBezTo>
                  <a:pt x="334" y="620"/>
                  <a:pt x="596" y="370"/>
                  <a:pt x="906" y="370"/>
                </a:cubicBezTo>
                <a:lnTo>
                  <a:pt x="3870" y="370"/>
                </a:lnTo>
                <a:cubicBezTo>
                  <a:pt x="3954" y="370"/>
                  <a:pt x="4049" y="286"/>
                  <a:pt x="4049" y="191"/>
                </a:cubicBezTo>
                <a:cubicBezTo>
                  <a:pt x="4049" y="96"/>
                  <a:pt x="3966" y="1"/>
                  <a:pt x="3870" y="1"/>
                </a:cubicBezTo>
                <a:close/>
              </a:path>
            </a:pathLst>
          </a:custGeom>
          <a:solidFill>
            <a:srgbClr val="988B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9" name="Google Shape;9714;p76">
            <a:extLst>
              <a:ext uri="{FF2B5EF4-FFF2-40B4-BE49-F238E27FC236}">
                <a16:creationId xmlns:a16="http://schemas.microsoft.com/office/drawing/2014/main" id="{6E30DE6B-8225-472C-8E46-342D63056373}"/>
              </a:ext>
            </a:extLst>
          </p:cNvPr>
          <p:cNvSpPr/>
          <p:nvPr/>
        </p:nvSpPr>
        <p:spPr>
          <a:xfrm>
            <a:off x="6243483" y="2409009"/>
            <a:ext cx="826597" cy="1654707"/>
          </a:xfrm>
          <a:custGeom>
            <a:avLst/>
            <a:gdLst/>
            <a:ahLst/>
            <a:cxnLst/>
            <a:rect l="l" t="t" r="r" b="b"/>
            <a:pathLst>
              <a:path w="6002" h="12015" extrusionOk="0">
                <a:moveTo>
                  <a:pt x="906" y="1"/>
                </a:moveTo>
                <a:cubicBezTo>
                  <a:pt x="406" y="1"/>
                  <a:pt x="1" y="405"/>
                  <a:pt x="1" y="917"/>
                </a:cubicBezTo>
                <a:lnTo>
                  <a:pt x="1" y="1251"/>
                </a:lnTo>
                <a:cubicBezTo>
                  <a:pt x="1" y="1763"/>
                  <a:pt x="394" y="2168"/>
                  <a:pt x="906" y="2168"/>
                </a:cubicBezTo>
                <a:lnTo>
                  <a:pt x="906" y="8633"/>
                </a:lnTo>
                <a:cubicBezTo>
                  <a:pt x="906" y="8728"/>
                  <a:pt x="977" y="8823"/>
                  <a:pt x="1084" y="8823"/>
                </a:cubicBezTo>
                <a:cubicBezTo>
                  <a:pt x="1192" y="8823"/>
                  <a:pt x="1263" y="8740"/>
                  <a:pt x="1263" y="8633"/>
                </a:cubicBezTo>
                <a:lnTo>
                  <a:pt x="1263" y="2168"/>
                </a:lnTo>
                <a:lnTo>
                  <a:pt x="4704" y="2168"/>
                </a:lnTo>
                <a:lnTo>
                  <a:pt x="4704" y="2668"/>
                </a:lnTo>
                <a:lnTo>
                  <a:pt x="3823" y="2668"/>
                </a:lnTo>
                <a:cubicBezTo>
                  <a:pt x="3740" y="2668"/>
                  <a:pt x="3644" y="2739"/>
                  <a:pt x="3644" y="2846"/>
                </a:cubicBezTo>
                <a:cubicBezTo>
                  <a:pt x="3644" y="2941"/>
                  <a:pt x="3716" y="3025"/>
                  <a:pt x="3823" y="3025"/>
                </a:cubicBezTo>
                <a:lnTo>
                  <a:pt x="4704" y="3025"/>
                </a:lnTo>
                <a:lnTo>
                  <a:pt x="4704" y="3906"/>
                </a:lnTo>
                <a:lnTo>
                  <a:pt x="3823" y="3906"/>
                </a:lnTo>
                <a:cubicBezTo>
                  <a:pt x="3740" y="3906"/>
                  <a:pt x="3644" y="3977"/>
                  <a:pt x="3644" y="4084"/>
                </a:cubicBezTo>
                <a:cubicBezTo>
                  <a:pt x="3644" y="4180"/>
                  <a:pt x="3716" y="4263"/>
                  <a:pt x="3823" y="4263"/>
                </a:cubicBezTo>
                <a:lnTo>
                  <a:pt x="4704" y="4263"/>
                </a:lnTo>
                <a:lnTo>
                  <a:pt x="4704" y="5144"/>
                </a:lnTo>
                <a:lnTo>
                  <a:pt x="3823" y="5144"/>
                </a:lnTo>
                <a:cubicBezTo>
                  <a:pt x="3740" y="5144"/>
                  <a:pt x="3644" y="5216"/>
                  <a:pt x="3644" y="5323"/>
                </a:cubicBezTo>
                <a:cubicBezTo>
                  <a:pt x="3644" y="5406"/>
                  <a:pt x="3716" y="5501"/>
                  <a:pt x="3823" y="5501"/>
                </a:cubicBezTo>
                <a:lnTo>
                  <a:pt x="4704" y="5501"/>
                </a:lnTo>
                <a:lnTo>
                  <a:pt x="4704" y="6382"/>
                </a:lnTo>
                <a:lnTo>
                  <a:pt x="3823" y="6382"/>
                </a:lnTo>
                <a:cubicBezTo>
                  <a:pt x="3740" y="6382"/>
                  <a:pt x="3644" y="6454"/>
                  <a:pt x="3644" y="6561"/>
                </a:cubicBezTo>
                <a:cubicBezTo>
                  <a:pt x="3644" y="6644"/>
                  <a:pt x="3716" y="6740"/>
                  <a:pt x="3823" y="6740"/>
                </a:cubicBezTo>
                <a:lnTo>
                  <a:pt x="4704" y="6740"/>
                </a:lnTo>
                <a:lnTo>
                  <a:pt x="4704" y="7609"/>
                </a:lnTo>
                <a:lnTo>
                  <a:pt x="3823" y="7609"/>
                </a:lnTo>
                <a:cubicBezTo>
                  <a:pt x="3740" y="7609"/>
                  <a:pt x="3644" y="7692"/>
                  <a:pt x="3644" y="7787"/>
                </a:cubicBezTo>
                <a:cubicBezTo>
                  <a:pt x="3644" y="7883"/>
                  <a:pt x="3716" y="7966"/>
                  <a:pt x="3823" y="7966"/>
                </a:cubicBezTo>
                <a:lnTo>
                  <a:pt x="4704" y="7966"/>
                </a:lnTo>
                <a:lnTo>
                  <a:pt x="4704" y="8847"/>
                </a:lnTo>
                <a:lnTo>
                  <a:pt x="3823" y="8847"/>
                </a:lnTo>
                <a:cubicBezTo>
                  <a:pt x="3740" y="8847"/>
                  <a:pt x="3644" y="8918"/>
                  <a:pt x="3644" y="9026"/>
                </a:cubicBezTo>
                <a:cubicBezTo>
                  <a:pt x="3644" y="9121"/>
                  <a:pt x="3716" y="9204"/>
                  <a:pt x="3823" y="9204"/>
                </a:cubicBezTo>
                <a:lnTo>
                  <a:pt x="4704" y="9204"/>
                </a:lnTo>
                <a:lnTo>
                  <a:pt x="4704" y="9954"/>
                </a:lnTo>
                <a:cubicBezTo>
                  <a:pt x="4704" y="10907"/>
                  <a:pt x="3930" y="11657"/>
                  <a:pt x="2989" y="11657"/>
                </a:cubicBezTo>
                <a:cubicBezTo>
                  <a:pt x="2037" y="11657"/>
                  <a:pt x="1275" y="10883"/>
                  <a:pt x="1275" y="9954"/>
                </a:cubicBezTo>
                <a:lnTo>
                  <a:pt x="1275" y="9371"/>
                </a:lnTo>
                <a:cubicBezTo>
                  <a:pt x="1275" y="9276"/>
                  <a:pt x="1203" y="9192"/>
                  <a:pt x="1096" y="9192"/>
                </a:cubicBezTo>
                <a:cubicBezTo>
                  <a:pt x="1001" y="9192"/>
                  <a:pt x="918" y="9264"/>
                  <a:pt x="918" y="9371"/>
                </a:cubicBezTo>
                <a:lnTo>
                  <a:pt x="918" y="9954"/>
                </a:lnTo>
                <a:cubicBezTo>
                  <a:pt x="918" y="11097"/>
                  <a:pt x="1846" y="12014"/>
                  <a:pt x="2989" y="12014"/>
                </a:cubicBezTo>
                <a:cubicBezTo>
                  <a:pt x="4132" y="12014"/>
                  <a:pt x="5061" y="11097"/>
                  <a:pt x="5061" y="9954"/>
                </a:cubicBezTo>
                <a:lnTo>
                  <a:pt x="5061" y="2227"/>
                </a:lnTo>
                <a:lnTo>
                  <a:pt x="5085" y="2227"/>
                </a:lnTo>
                <a:cubicBezTo>
                  <a:pt x="5597" y="2227"/>
                  <a:pt x="5990" y="1822"/>
                  <a:pt x="5990" y="1322"/>
                </a:cubicBezTo>
                <a:lnTo>
                  <a:pt x="5990" y="929"/>
                </a:lnTo>
                <a:cubicBezTo>
                  <a:pt x="6002" y="429"/>
                  <a:pt x="5597" y="24"/>
                  <a:pt x="5085" y="24"/>
                </a:cubicBezTo>
                <a:lnTo>
                  <a:pt x="4525" y="24"/>
                </a:lnTo>
                <a:cubicBezTo>
                  <a:pt x="4430" y="24"/>
                  <a:pt x="4347" y="96"/>
                  <a:pt x="4347" y="203"/>
                </a:cubicBezTo>
                <a:cubicBezTo>
                  <a:pt x="4347" y="286"/>
                  <a:pt x="4418" y="382"/>
                  <a:pt x="4525" y="382"/>
                </a:cubicBezTo>
                <a:lnTo>
                  <a:pt x="5085" y="382"/>
                </a:lnTo>
                <a:cubicBezTo>
                  <a:pt x="5406" y="382"/>
                  <a:pt x="5656" y="632"/>
                  <a:pt x="5656" y="941"/>
                </a:cubicBezTo>
                <a:lnTo>
                  <a:pt x="5656" y="1287"/>
                </a:lnTo>
                <a:cubicBezTo>
                  <a:pt x="5656" y="1596"/>
                  <a:pt x="5406" y="1846"/>
                  <a:pt x="5085" y="1846"/>
                </a:cubicBezTo>
                <a:lnTo>
                  <a:pt x="906" y="1846"/>
                </a:lnTo>
                <a:cubicBezTo>
                  <a:pt x="596" y="1846"/>
                  <a:pt x="334" y="1596"/>
                  <a:pt x="334" y="1287"/>
                </a:cubicBezTo>
                <a:lnTo>
                  <a:pt x="334" y="929"/>
                </a:lnTo>
                <a:cubicBezTo>
                  <a:pt x="334" y="620"/>
                  <a:pt x="596" y="370"/>
                  <a:pt x="906" y="370"/>
                </a:cubicBezTo>
                <a:lnTo>
                  <a:pt x="3870" y="370"/>
                </a:lnTo>
                <a:cubicBezTo>
                  <a:pt x="3954" y="370"/>
                  <a:pt x="4049" y="286"/>
                  <a:pt x="4049" y="191"/>
                </a:cubicBezTo>
                <a:cubicBezTo>
                  <a:pt x="4049" y="96"/>
                  <a:pt x="3966" y="1"/>
                  <a:pt x="3870" y="1"/>
                </a:cubicBezTo>
                <a:close/>
              </a:path>
            </a:pathLst>
          </a:custGeom>
          <a:solidFill>
            <a:srgbClr val="988B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0" name="Prostokąt: zaokrąglone rogi 39">
            <a:extLst>
              <a:ext uri="{FF2B5EF4-FFF2-40B4-BE49-F238E27FC236}">
                <a16:creationId xmlns:a16="http://schemas.microsoft.com/office/drawing/2014/main" id="{AFD50D0E-5769-4E39-9197-D43E08BCB826}"/>
              </a:ext>
            </a:extLst>
          </p:cNvPr>
          <p:cNvSpPr/>
          <p:nvPr/>
        </p:nvSpPr>
        <p:spPr>
          <a:xfrm>
            <a:off x="2387776" y="3711502"/>
            <a:ext cx="271695" cy="271695"/>
          </a:xfrm>
          <a:prstGeom prst="roundRect">
            <a:avLst/>
          </a:prstGeom>
          <a:solidFill>
            <a:srgbClr val="8C01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Obraz 40">
            <a:extLst>
              <a:ext uri="{FF2B5EF4-FFF2-40B4-BE49-F238E27FC236}">
                <a16:creationId xmlns:a16="http://schemas.microsoft.com/office/drawing/2014/main" id="{28F711FF-53A7-4F4B-AED1-3BD07AC77C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4825" y="3717565"/>
            <a:ext cx="274344" cy="274344"/>
          </a:xfrm>
          <a:prstGeom prst="rect">
            <a:avLst/>
          </a:prstGeom>
        </p:spPr>
      </p:pic>
      <p:pic>
        <p:nvPicPr>
          <p:cNvPr id="42" name="Obraz 41">
            <a:extLst>
              <a:ext uri="{FF2B5EF4-FFF2-40B4-BE49-F238E27FC236}">
                <a16:creationId xmlns:a16="http://schemas.microsoft.com/office/drawing/2014/main" id="{5353D51D-8AB6-47BC-8688-998EDF0A93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9609" y="3717565"/>
            <a:ext cx="274344" cy="274344"/>
          </a:xfrm>
          <a:prstGeom prst="rect">
            <a:avLst/>
          </a:prstGeom>
        </p:spPr>
      </p:pic>
      <p:pic>
        <p:nvPicPr>
          <p:cNvPr id="44" name="Obraz 43">
            <a:extLst>
              <a:ext uri="{FF2B5EF4-FFF2-40B4-BE49-F238E27FC236}">
                <a16:creationId xmlns:a16="http://schemas.microsoft.com/office/drawing/2014/main" id="{C683FAF6-5054-43E0-A0A6-4EF02990B9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176" y="2475034"/>
            <a:ext cx="274344" cy="274344"/>
          </a:xfrm>
          <a:prstGeom prst="rect">
            <a:avLst/>
          </a:prstGeom>
        </p:spPr>
      </p:pic>
      <p:sp>
        <p:nvSpPr>
          <p:cNvPr id="45" name="pole tekstowe 44">
            <a:extLst>
              <a:ext uri="{FF2B5EF4-FFF2-40B4-BE49-F238E27FC236}">
                <a16:creationId xmlns:a16="http://schemas.microsoft.com/office/drawing/2014/main" id="{84AD18B3-1D0D-4421-A822-E2114673F97F}"/>
              </a:ext>
            </a:extLst>
          </p:cNvPr>
          <p:cNvSpPr txBox="1"/>
          <p:nvPr/>
        </p:nvSpPr>
        <p:spPr>
          <a:xfrm>
            <a:off x="387322" y="2475034"/>
            <a:ext cx="172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-</a:t>
            </a:r>
            <a:r>
              <a:rPr lang="pl-PL" sz="11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pl-PL" sz="11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Sześcian o objętości  </a:t>
            </a:r>
            <a:r>
              <a:rPr lang="pl-PL" sz="1100" dirty="0">
                <a:solidFill>
                  <a:schemeClr val="accent2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cm</a:t>
            </a:r>
            <a:r>
              <a:rPr lang="pl-PL" sz="1100" baseline="30000" dirty="0">
                <a:solidFill>
                  <a:schemeClr val="accent2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pl-PL" sz="1100" baseline="300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1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wycięty z korzenia spichrzowego buraka</a:t>
            </a:r>
            <a:endParaRPr lang="en-US" sz="11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pole tekstowe 45">
            <a:extLst>
              <a:ext uri="{FF2B5EF4-FFF2-40B4-BE49-F238E27FC236}">
                <a16:creationId xmlns:a16="http://schemas.microsoft.com/office/drawing/2014/main" id="{47E58ACF-B693-455D-AC84-49D752DCB1CF}"/>
              </a:ext>
            </a:extLst>
          </p:cNvPr>
          <p:cNvSpPr txBox="1"/>
          <p:nvPr/>
        </p:nvSpPr>
        <p:spPr>
          <a:xfrm>
            <a:off x="1335107" y="4297204"/>
            <a:ext cx="2304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10 ml wody doprowadzonej do wrzenia</a:t>
            </a:r>
            <a:endParaRPr lang="en-US" sz="12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9" name="pole tekstowe 58">
            <a:extLst>
              <a:ext uri="{FF2B5EF4-FFF2-40B4-BE49-F238E27FC236}">
                <a16:creationId xmlns:a16="http://schemas.microsoft.com/office/drawing/2014/main" id="{2BA34496-F193-49B2-ADBF-64E121B90E58}"/>
              </a:ext>
            </a:extLst>
          </p:cNvPr>
          <p:cNvSpPr txBox="1"/>
          <p:nvPr/>
        </p:nvSpPr>
        <p:spPr>
          <a:xfrm>
            <a:off x="4035316" y="4303195"/>
            <a:ext cx="16203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10 ml wody</a:t>
            </a:r>
            <a:endParaRPr lang="en-US" sz="12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0" name="pole tekstowe 59">
            <a:extLst>
              <a:ext uri="{FF2B5EF4-FFF2-40B4-BE49-F238E27FC236}">
                <a16:creationId xmlns:a16="http://schemas.microsoft.com/office/drawing/2014/main" id="{93F87406-4EC7-4E95-A999-47DD2E9DB217}"/>
              </a:ext>
            </a:extLst>
          </p:cNvPr>
          <p:cNvSpPr txBox="1"/>
          <p:nvPr/>
        </p:nvSpPr>
        <p:spPr>
          <a:xfrm>
            <a:off x="5782754" y="4299598"/>
            <a:ext cx="1778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10 ml roztworu etanolu o st. 50%</a:t>
            </a:r>
            <a:endParaRPr lang="en-US" sz="12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48" name="Łącznik prosty 47">
            <a:extLst>
              <a:ext uri="{FF2B5EF4-FFF2-40B4-BE49-F238E27FC236}">
                <a16:creationId xmlns:a16="http://schemas.microsoft.com/office/drawing/2014/main" id="{0A2349EC-06C4-42F5-8120-40E9C4FCFE70}"/>
              </a:ext>
            </a:extLst>
          </p:cNvPr>
          <p:cNvCxnSpPr/>
          <p:nvPr/>
        </p:nvCxnSpPr>
        <p:spPr>
          <a:xfrm>
            <a:off x="2235326" y="4134120"/>
            <a:ext cx="544087" cy="131106"/>
          </a:xfrm>
          <a:prstGeom prst="line">
            <a:avLst/>
          </a:prstGeom>
          <a:ln w="19050">
            <a:solidFill>
              <a:srgbClr val="5835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az 48">
            <a:extLst>
              <a:ext uri="{FF2B5EF4-FFF2-40B4-BE49-F238E27FC236}">
                <a16:creationId xmlns:a16="http://schemas.microsoft.com/office/drawing/2014/main" id="{EE9D78F7-A248-4E6D-953A-F9DD0752B1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226930" y="4123467"/>
            <a:ext cx="560881" cy="1524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507231BB-6143-4338-A1D0-2087C99BE131}"/>
              </a:ext>
            </a:extLst>
          </p:cNvPr>
          <p:cNvSpPr txBox="1"/>
          <p:nvPr/>
        </p:nvSpPr>
        <p:spPr>
          <a:xfrm>
            <a:off x="0" y="2036617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400" b="1" dirty="0">
                <a:solidFill>
                  <a:srgbClr val="181A57"/>
                </a:solidFill>
                <a:latin typeface="Century Gothic" panose="020B0502020202020204" pitchFamily="34" charset="0"/>
              </a:rPr>
              <a:t>DOKUMENTACJA </a:t>
            </a:r>
          </a:p>
          <a:p>
            <a:pPr algn="ctr"/>
            <a:r>
              <a:rPr lang="pl-PL" sz="2600" dirty="0">
                <a:solidFill>
                  <a:srgbClr val="181A57"/>
                </a:solidFill>
                <a:latin typeface="Century Gothic" panose="020B0502020202020204" pitchFamily="34" charset="0"/>
              </a:rPr>
              <a:t>PRZEBIEGU DOŚWIADCZENIA</a:t>
            </a:r>
            <a:endParaRPr lang="en-US" sz="2600" dirty="0">
              <a:solidFill>
                <a:srgbClr val="181A57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Winter Watercolor Campaign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2E63"/>
      </a:accent1>
      <a:accent2>
        <a:srgbClr val="52377D"/>
      </a:accent2>
      <a:accent3>
        <a:srgbClr val="312521"/>
      </a:accent3>
      <a:accent4>
        <a:srgbClr val="F9FBE3"/>
      </a:accent4>
      <a:accent5>
        <a:srgbClr val="282E63"/>
      </a:accent5>
      <a:accent6>
        <a:srgbClr val="F9FBE3"/>
      </a:accent6>
      <a:hlink>
        <a:srgbClr val="52377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2">
    <wetp:webextensionref xmlns:r="http://schemas.openxmlformats.org/officeDocument/2006/relationships" r:id="rId1"/>
  </wetp:taskpane>
  <wetp:taskpane dockstate="right" visibility="0" width="438" row="3">
    <wetp:webextensionref xmlns:r="http://schemas.openxmlformats.org/officeDocument/2006/relationships" r:id="rId2"/>
  </wetp:taskpane>
</wetp:taskpanes>
</file>

<file path=ppt/webextensions/webextension1.xml><?xml version="1.0" encoding="utf-8"?>
<we:webextension xmlns:we="http://schemas.microsoft.com/office/webextensions/webextension/2010/11" id="{54323F4C-3F4E-4985-9D60-3B03E3F34E56}">
  <we:reference id="wa104381063" version="1.0.0.1" store="pl-PL" storeType="OMEX"/>
  <we:alternateReferences>
    <we:reference id="wa104381063" version="1.0.0.1" store="WA104381063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4AF1F55F-B9C2-40BC-AABB-5F74B4BEFBF2}">
  <we:reference id="wa104380510" version="1.0.0.3" store="pl-PL" storeType="OMEX"/>
  <we:alternateReferences>
    <we:reference id="wa104380510" version="1.0.0.3" store="WA104380510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12168</TotalTime>
  <Words>762</Words>
  <Application>Microsoft Office PowerPoint</Application>
  <PresentationFormat>Pokaz na ekranie (16:9)</PresentationFormat>
  <Paragraphs>103</Paragraphs>
  <Slides>17</Slides>
  <Notes>16</Notes>
  <HiddenSlides>0</HiddenSlides>
  <MMClips>1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23" baseType="lpstr">
      <vt:lpstr>Fira Sans Medium</vt:lpstr>
      <vt:lpstr>Century Gothic</vt:lpstr>
      <vt:lpstr>Arial</vt:lpstr>
      <vt:lpstr>Kanit</vt:lpstr>
      <vt:lpstr>Pontano Sans</vt:lpstr>
      <vt:lpstr>Winter Watercolor Campaign by Slidesgo</vt:lpstr>
      <vt:lpstr>PRZEPUSZCZALNOŚĆ BŁON KOMÓRKOWYCH DLA SOKU KOMÓRKOWEGO  </vt:lpstr>
      <vt:lpstr>CHARAKTERYSTYKA OBIEKTU BADAŃ</vt:lpstr>
      <vt:lpstr>BŁONY BIOLOGICZNE</vt:lpstr>
      <vt:lpstr>CEL DOŚWIADCZENIA</vt:lpstr>
      <vt:lpstr>Prezentacja programu PowerPoint</vt:lpstr>
      <vt:lpstr>SPRZĘT LABORATORYJNY I ODCZYNNIKI</vt:lpstr>
      <vt:lpstr>PRZEBIEG </vt:lpstr>
      <vt:lpstr>ZESTAW DOŚWIADCZALNY</vt:lpstr>
      <vt:lpstr>Prezentacja programu PowerPoint</vt:lpstr>
      <vt:lpstr>Prezentacja programu PowerPoint</vt:lpstr>
      <vt:lpstr>WYNIK DOŚWIADCZENIA</vt:lpstr>
      <vt:lpstr>WYKRES OBRAZUJĄCY ZMIANY BARWY POSZCZEGÓLNYCH ODCZYNNIKÓW W CZASIE DWÓCH GODZIN</vt:lpstr>
      <vt:lpstr>WNIOSEK</vt:lpstr>
      <vt:lpstr>WYJAŚNIENIE</vt:lpstr>
      <vt:lpstr>JAKA JEST ROLA BŁON BIOLOGICZNYCH?</vt:lpstr>
      <vt:lpstr>DZIĘKUJĘ ZA UWAGĘ</vt:lpstr>
      <vt:lpstr>ZRÓDŁA: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PRZEPUSZCZALNOŚĆ BŁON KOMÓRKOWYCH DLA SOKU KOMÓRKOWEGO POD WPŁYWEM CZYNNIKÓW ZEWNĘTRZNYCH</dc:title>
  <dc:creator>Wiktoria Ślachcińska</dc:creator>
  <cp:lastModifiedBy>Wiesława Bruch</cp:lastModifiedBy>
  <cp:revision>113</cp:revision>
  <dcterms:modified xsi:type="dcterms:W3CDTF">2021-05-31T15:23:02Z</dcterms:modified>
</cp:coreProperties>
</file>