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4"/>
  </p:sldMasterIdLst>
  <p:notesMasterIdLst>
    <p:notesMasterId r:id="rId22"/>
  </p:notesMasterIdLst>
  <p:handoutMasterIdLst>
    <p:handoutMasterId r:id="rId23"/>
  </p:handoutMasterIdLst>
  <p:sldIdLst>
    <p:sldId id="285" r:id="rId5"/>
    <p:sldId id="290" r:id="rId6"/>
    <p:sldId id="291" r:id="rId7"/>
    <p:sldId id="292" r:id="rId8"/>
    <p:sldId id="293" r:id="rId9"/>
    <p:sldId id="295" r:id="rId10"/>
    <p:sldId id="305" r:id="rId11"/>
    <p:sldId id="306" r:id="rId12"/>
    <p:sldId id="296" r:id="rId13"/>
    <p:sldId id="297" r:id="rId14"/>
    <p:sldId id="300" r:id="rId15"/>
    <p:sldId id="309" r:id="rId16"/>
    <p:sldId id="299" r:id="rId17"/>
    <p:sldId id="308" r:id="rId18"/>
    <p:sldId id="302" r:id="rId19"/>
    <p:sldId id="303" r:id="rId20"/>
    <p:sldId id="294" r:id="rId21"/>
  </p:sldIdLst>
  <p:sldSz cx="12192000" cy="6858000"/>
  <p:notesSz cx="6858000" cy="9144000"/>
  <p:defaultTextStyle>
    <a:defPPr rtl="0">
      <a:defRPr lang="pl-p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8"/>
      </p:cViewPr>
      <p:guideLst/>
    </p:cSldViewPr>
  </p:slideViewPr>
  <p:notesTextViewPr>
    <p:cViewPr>
      <p:scale>
        <a:sx n="1" d="1"/>
        <a:sy n="1" d="1"/>
      </p:scale>
      <p:origin x="0" y="0"/>
    </p:cViewPr>
  </p:notesTextViewPr>
  <p:notesViewPr>
    <p:cSldViewPr snapToGrid="0">
      <p:cViewPr varScale="1">
        <p:scale>
          <a:sx n="85" d="100"/>
          <a:sy n="85" d="100"/>
        </p:scale>
        <p:origin x="3054"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pl-PL"/>
              <a:t>Wyniki doświadczenia (waga) </a:t>
            </a:r>
          </a:p>
        </c:rich>
      </c:tx>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pl-PL"/>
        </a:p>
      </c:txPr>
    </c:title>
    <c:autoTitleDeleted val="0"/>
    <c:plotArea>
      <c:layout/>
      <c:barChart>
        <c:barDir val="bar"/>
        <c:grouping val="clustered"/>
        <c:varyColors val="0"/>
        <c:ser>
          <c:idx val="0"/>
          <c:order val="0"/>
          <c:tx>
            <c:strRef>
              <c:f>Arkusz1!$B$1</c:f>
              <c:strCache>
                <c:ptCount val="1"/>
                <c:pt idx="0">
                  <c:v>przed</c:v>
                </c:pt>
              </c:strCache>
            </c:strRef>
          </c:tx>
          <c:spPr>
            <a:gradFill rotWithShape="1">
              <a:gsLst>
                <a:gs pos="0">
                  <a:schemeClr val="accent6">
                    <a:tint val="97000"/>
                    <a:satMod val="100000"/>
                    <a:lumMod val="102000"/>
                  </a:schemeClr>
                </a:gs>
                <a:gs pos="50000">
                  <a:schemeClr val="accent6">
                    <a:shade val="100000"/>
                    <a:satMod val="103000"/>
                    <a:lumMod val="100000"/>
                  </a:schemeClr>
                </a:gs>
                <a:gs pos="100000">
                  <a:schemeClr val="accent6">
                    <a:shade val="93000"/>
                    <a:satMod val="110000"/>
                    <a:lumMod val="99000"/>
                  </a:schemeClr>
                </a:gs>
              </a:gsLst>
              <a:lin ang="5400000" scaled="0"/>
            </a:gradFill>
            <a:ln>
              <a:noFill/>
            </a:ln>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Arkusz1!$A$2:$A$5</c:f>
              <c:strCache>
                <c:ptCount val="3"/>
                <c:pt idx="0">
                  <c:v>fasola</c:v>
                </c:pt>
                <c:pt idx="1">
                  <c:v>rzepak</c:v>
                </c:pt>
                <c:pt idx="2">
                  <c:v>kukurydza</c:v>
                </c:pt>
              </c:strCache>
            </c:strRef>
          </c:cat>
          <c:val>
            <c:numRef>
              <c:f>Arkusz1!$B$2:$B$5</c:f>
              <c:numCache>
                <c:formatCode>General</c:formatCode>
                <c:ptCount val="4"/>
                <c:pt idx="0">
                  <c:v>20</c:v>
                </c:pt>
                <c:pt idx="1">
                  <c:v>20</c:v>
                </c:pt>
                <c:pt idx="2">
                  <c:v>20</c:v>
                </c:pt>
              </c:numCache>
            </c:numRef>
          </c:val>
          <c:extLst>
            <c:ext xmlns:c16="http://schemas.microsoft.com/office/drawing/2014/chart" uri="{C3380CC4-5D6E-409C-BE32-E72D297353CC}">
              <c16:uniqueId val="{00000000-D752-4FC0-AA04-6406E554B845}"/>
            </c:ext>
          </c:extLst>
        </c:ser>
        <c:ser>
          <c:idx val="1"/>
          <c:order val="1"/>
          <c:tx>
            <c:strRef>
              <c:f>Arkusz1!$C$1</c:f>
              <c:strCache>
                <c:ptCount val="1"/>
                <c:pt idx="0">
                  <c:v>po</c:v>
                </c:pt>
              </c:strCache>
            </c:strRef>
          </c:tx>
          <c:spPr>
            <a:gradFill rotWithShape="1">
              <a:gsLst>
                <a:gs pos="0">
                  <a:schemeClr val="accent5">
                    <a:tint val="97000"/>
                    <a:satMod val="100000"/>
                    <a:lumMod val="102000"/>
                  </a:schemeClr>
                </a:gs>
                <a:gs pos="50000">
                  <a:schemeClr val="accent5">
                    <a:shade val="100000"/>
                    <a:satMod val="103000"/>
                    <a:lumMod val="100000"/>
                  </a:schemeClr>
                </a:gs>
                <a:gs pos="100000">
                  <a:schemeClr val="accent5">
                    <a:shade val="93000"/>
                    <a:satMod val="110000"/>
                    <a:lumMod val="99000"/>
                  </a:schemeClr>
                </a:gs>
              </a:gsLst>
              <a:lin ang="5400000" scaled="0"/>
            </a:gradFill>
            <a:ln>
              <a:noFill/>
            </a:ln>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pl-P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Arkusz1!$A$2:$A$5</c:f>
              <c:strCache>
                <c:ptCount val="3"/>
                <c:pt idx="0">
                  <c:v>fasola</c:v>
                </c:pt>
                <c:pt idx="1">
                  <c:v>rzepak</c:v>
                </c:pt>
                <c:pt idx="2">
                  <c:v>kukurydza</c:v>
                </c:pt>
              </c:strCache>
            </c:strRef>
          </c:cat>
          <c:val>
            <c:numRef>
              <c:f>Arkusz1!$C$2:$C$5</c:f>
              <c:numCache>
                <c:formatCode>General</c:formatCode>
                <c:ptCount val="4"/>
                <c:pt idx="0">
                  <c:v>70</c:v>
                </c:pt>
                <c:pt idx="1">
                  <c:v>26</c:v>
                </c:pt>
                <c:pt idx="2">
                  <c:v>21</c:v>
                </c:pt>
              </c:numCache>
            </c:numRef>
          </c:val>
          <c:extLst>
            <c:ext xmlns:c16="http://schemas.microsoft.com/office/drawing/2014/chart" uri="{C3380CC4-5D6E-409C-BE32-E72D297353CC}">
              <c16:uniqueId val="{00000001-D752-4FC0-AA04-6406E554B845}"/>
            </c:ext>
          </c:extLst>
        </c:ser>
        <c:dLbls>
          <c:dLblPos val="outEnd"/>
          <c:showLegendKey val="0"/>
          <c:showVal val="1"/>
          <c:showCatName val="0"/>
          <c:showSerName val="0"/>
          <c:showPercent val="0"/>
          <c:showBubbleSize val="0"/>
        </c:dLbls>
        <c:gapWidth val="115"/>
        <c:overlap val="-20"/>
        <c:axId val="1435570351"/>
        <c:axId val="1435574511"/>
      </c:barChart>
      <c:catAx>
        <c:axId val="1435570351"/>
        <c:scaling>
          <c:orientation val="minMax"/>
        </c:scaling>
        <c:delete val="0"/>
        <c:axPos val="l"/>
        <c:title>
          <c:tx>
            <c:rich>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pl-PL"/>
                  <a:t>Rodzaj nasiona</a:t>
                </a:r>
              </a:p>
            </c:rich>
          </c:tx>
          <c:overlay val="0"/>
          <c:spPr>
            <a:noFill/>
            <a:ln>
              <a:noFill/>
            </a:ln>
            <a:effectLst/>
          </c:spPr>
          <c:txPr>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pl-PL"/>
            </a:p>
          </c:txPr>
        </c:title>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pl-PL"/>
          </a:p>
        </c:txPr>
        <c:crossAx val="1435574511"/>
        <c:crosses val="autoZero"/>
        <c:auto val="1"/>
        <c:lblAlgn val="ctr"/>
        <c:lblOffset val="100"/>
        <c:noMultiLvlLbl val="0"/>
      </c:catAx>
      <c:valAx>
        <c:axId val="1435574511"/>
        <c:scaling>
          <c:orientation val="minMax"/>
        </c:scaling>
        <c:delete val="0"/>
        <c:axPos val="b"/>
        <c:majorGridlines>
          <c:spPr>
            <a:ln w="9525" cap="flat" cmpd="sng" algn="ctr">
              <a:solidFill>
                <a:schemeClr val="lt1">
                  <a:lumMod val="95000"/>
                  <a:alpha val="10000"/>
                </a:schemeClr>
              </a:solidFill>
              <a:round/>
            </a:ln>
            <a:effectLst/>
          </c:spPr>
        </c:majorGridlines>
        <c:title>
          <c:tx>
            <c:rich>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pl-PL"/>
                  <a:t>Waga (g)</a:t>
                </a:r>
              </a:p>
            </c:rich>
          </c:tx>
          <c:overlay val="0"/>
          <c:spPr>
            <a:noFill/>
            <a:ln>
              <a:noFill/>
            </a:ln>
            <a:effectLst/>
          </c:spPr>
          <c:txPr>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pl-PL"/>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pl-PL"/>
          </a:p>
        </c:txPr>
        <c:crossAx val="143557035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pl-P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pl-PL"/>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2">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Nagłówek — symbol zastępczy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pl-PL" dirty="0"/>
          </a:p>
        </p:txBody>
      </p:sp>
      <p:sp>
        <p:nvSpPr>
          <p:cNvPr id="3" name="Data — symbol zastępczy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975CB7F9-61DE-4ABA-8998-6FC897E56E13}" type="datetime1">
              <a:rPr lang="pl-PL" smtClean="0"/>
              <a:t>31.05.2021</a:t>
            </a:fld>
            <a:endParaRPr lang="pl-PL" dirty="0"/>
          </a:p>
        </p:txBody>
      </p:sp>
      <p:sp>
        <p:nvSpPr>
          <p:cNvPr id="4" name="Stopka — symbol zastępczy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pl-PL" dirty="0"/>
          </a:p>
        </p:txBody>
      </p:sp>
      <p:sp>
        <p:nvSpPr>
          <p:cNvPr id="5" name="Numer slajdu — symbol zastępczy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48FBD93F-F02D-450A-B770-AD465E68CA96}" type="slidenum">
              <a:rPr lang="pl-PL" smtClean="0"/>
              <a:t>‹#›</a:t>
            </a:fld>
            <a:endParaRPr lang="pl-PL" dirty="0"/>
          </a:p>
        </p:txBody>
      </p:sp>
    </p:spTree>
    <p:extLst>
      <p:ext uri="{BB962C8B-B14F-4D97-AF65-F5344CB8AC3E}">
        <p14:creationId xmlns:p14="http://schemas.microsoft.com/office/powerpoint/2010/main" val="190699237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Nagłówek — symbol zastępczy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pl-PL" noProof="0" dirty="0"/>
          </a:p>
        </p:txBody>
      </p:sp>
      <p:sp>
        <p:nvSpPr>
          <p:cNvPr id="3" name="Data — symbol zastępcz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6D012B-49DD-490E-B742-342F69D2B917}" type="datetime1">
              <a:rPr lang="pl-PL" smtClean="0"/>
              <a:pPr/>
              <a:t>31.05.2021</a:t>
            </a:fld>
            <a:endParaRPr lang="pl-PL" dirty="0"/>
          </a:p>
        </p:txBody>
      </p:sp>
      <p:sp>
        <p:nvSpPr>
          <p:cNvPr id="4" name="Obraz slajdu — symbol zastępczy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pl-PL" noProof="0" dirty="0"/>
          </a:p>
        </p:txBody>
      </p:sp>
      <p:sp>
        <p:nvSpPr>
          <p:cNvPr id="5" name="Notatki — symbol zastępcz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pl-PL" noProof="0" dirty="0"/>
              <a:t>Kliknij, aby edytować style wzorca tekstu</a:t>
            </a:r>
          </a:p>
          <a:p>
            <a:pPr lvl="1" rtl="0"/>
            <a:r>
              <a:rPr lang="pl-PL" noProof="0" dirty="0"/>
              <a:t>Drugi poziom</a:t>
            </a:r>
          </a:p>
          <a:p>
            <a:pPr lvl="2" rtl="0"/>
            <a:r>
              <a:rPr lang="pl-PL" noProof="0" dirty="0"/>
              <a:t>Trzeci poziom</a:t>
            </a:r>
          </a:p>
          <a:p>
            <a:pPr lvl="3" rtl="0"/>
            <a:r>
              <a:rPr lang="pl-PL" noProof="0" dirty="0"/>
              <a:t>Czwarty poziom</a:t>
            </a:r>
          </a:p>
          <a:p>
            <a:pPr lvl="4" rtl="0"/>
            <a:r>
              <a:rPr lang="pl-PL" noProof="0" dirty="0"/>
              <a:t>Piąty poziom</a:t>
            </a:r>
          </a:p>
        </p:txBody>
      </p:sp>
      <p:sp>
        <p:nvSpPr>
          <p:cNvPr id="6" name="Stopka — symbol zastępczy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pl-PL" noProof="0" dirty="0"/>
          </a:p>
        </p:txBody>
      </p:sp>
      <p:sp>
        <p:nvSpPr>
          <p:cNvPr id="7" name="Numer slajdu — symbol zastępczy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7EB040C8-62D2-4EA7-B200-D3B8C06AAFD8}" type="slidenum">
              <a:rPr lang="pl-PL" noProof="0" smtClean="0"/>
              <a:t>‹#›</a:t>
            </a:fld>
            <a:endParaRPr lang="pl-PL" noProof="0" dirty="0"/>
          </a:p>
        </p:txBody>
      </p:sp>
    </p:spTree>
    <p:extLst>
      <p:ext uri="{BB962C8B-B14F-4D97-AF65-F5344CB8AC3E}">
        <p14:creationId xmlns:p14="http://schemas.microsoft.com/office/powerpoint/2010/main" val="248306760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raz slajdu — symbol zastępczy 1"/>
          <p:cNvSpPr>
            <a:spLocks noGrp="1" noRot="1" noChangeAspect="1"/>
          </p:cNvSpPr>
          <p:nvPr>
            <p:ph type="sldImg"/>
          </p:nvPr>
        </p:nvSpPr>
        <p:spPr/>
      </p:sp>
      <p:sp>
        <p:nvSpPr>
          <p:cNvPr id="3" name="Notatki — symbol zastępczy 2"/>
          <p:cNvSpPr>
            <a:spLocks noGrp="1"/>
          </p:cNvSpPr>
          <p:nvPr>
            <p:ph type="body" idx="1"/>
          </p:nvPr>
        </p:nvSpPr>
        <p:spPr/>
        <p:txBody>
          <a:bodyPr rtlCol="0"/>
          <a:lstStyle/>
          <a:p>
            <a:pPr rtl="0"/>
            <a:endParaRPr lang="pl-PL" dirty="0"/>
          </a:p>
        </p:txBody>
      </p:sp>
      <p:sp>
        <p:nvSpPr>
          <p:cNvPr id="4" name="Numer slajdu — symbol zastępczy 3"/>
          <p:cNvSpPr>
            <a:spLocks noGrp="1"/>
          </p:cNvSpPr>
          <p:nvPr>
            <p:ph type="sldNum" sz="quarter" idx="10"/>
          </p:nvPr>
        </p:nvSpPr>
        <p:spPr/>
        <p:txBody>
          <a:bodyPr rtlCol="0"/>
          <a:lstStyle/>
          <a:p>
            <a:pPr rtl="0"/>
            <a:fld id="{7EB040C8-62D2-4EA7-B200-D3B8C06AAFD8}" type="slidenum">
              <a:rPr lang="pl-PL" smtClean="0"/>
              <a:t>1</a:t>
            </a:fld>
            <a:endParaRPr lang="pl-PL" dirty="0"/>
          </a:p>
        </p:txBody>
      </p:sp>
    </p:spTree>
    <p:extLst>
      <p:ext uri="{BB962C8B-B14F-4D97-AF65-F5344CB8AC3E}">
        <p14:creationId xmlns:p14="http://schemas.microsoft.com/office/powerpoint/2010/main" val="37698831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bg>
      <p:bgPr>
        <a:solidFill>
          <a:schemeClr val="accent2"/>
        </a:solidFill>
        <a:effectLst/>
      </p:bgPr>
    </p:bg>
    <p:spTree>
      <p:nvGrpSpPr>
        <p:cNvPr id="1" name=""/>
        <p:cNvGrpSpPr/>
        <p:nvPr/>
      </p:nvGrpSpPr>
      <p:grpSpPr>
        <a:xfrm>
          <a:off x="0" y="0"/>
          <a:ext cx="0" cy="0"/>
          <a:chOff x="0" y="0"/>
          <a:chExt cx="0" cy="0"/>
        </a:xfrm>
      </p:grpSpPr>
      <p:sp>
        <p:nvSpPr>
          <p:cNvPr id="2" name="Tytuł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rtlCol="0" anchor="ctr" anchorCtr="1">
            <a:normAutofit/>
          </a:bodyPr>
          <a:lstStyle>
            <a:lvl1pPr algn="ctr">
              <a:defRPr sz="3800">
                <a:solidFill>
                  <a:srgbClr val="262626"/>
                </a:solidFill>
              </a:defRPr>
            </a:lvl1pPr>
          </a:lstStyle>
          <a:p>
            <a:pPr rtl="0"/>
            <a:r>
              <a:rPr lang="pl-PL" noProof="0"/>
              <a:t>Kliknij, aby edytować styl</a:t>
            </a:r>
            <a:endParaRPr lang="pl-PL" noProof="0" dirty="0"/>
          </a:p>
        </p:txBody>
      </p:sp>
      <p:sp>
        <p:nvSpPr>
          <p:cNvPr id="3" name="Podtytuł 2"/>
          <p:cNvSpPr>
            <a:spLocks noGrp="1"/>
          </p:cNvSpPr>
          <p:nvPr>
            <p:ph type="subTitle" idx="1"/>
          </p:nvPr>
        </p:nvSpPr>
        <p:spPr>
          <a:xfrm>
            <a:off x="2695194" y="4352544"/>
            <a:ext cx="6801612" cy="1239894"/>
          </a:xfrm>
          <a:noFill/>
        </p:spPr>
        <p:txBody>
          <a:bodyPr rtlCol="0">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pl-PL" noProof="0"/>
              <a:t>Kliknij, aby edytować styl wzorca podtytułu</a:t>
            </a:r>
            <a:endParaRPr lang="pl-PL" noProof="0" dirty="0"/>
          </a:p>
        </p:txBody>
      </p:sp>
      <p:sp>
        <p:nvSpPr>
          <p:cNvPr id="7" name="Data — symbol zastępczy 6"/>
          <p:cNvSpPr>
            <a:spLocks noGrp="1"/>
          </p:cNvSpPr>
          <p:nvPr>
            <p:ph type="dt" sz="half" idx="10"/>
          </p:nvPr>
        </p:nvSpPr>
        <p:spPr/>
        <p:txBody>
          <a:bodyPr rtlCol="0"/>
          <a:lstStyle>
            <a:lvl1pPr>
              <a:defRPr/>
            </a:lvl1pPr>
          </a:lstStyle>
          <a:p>
            <a:fld id="{ED0F6A48-17FE-4A2B-87F1-D62B34EA1CB5}" type="datetime1">
              <a:rPr lang="pl-PL" smtClean="0"/>
              <a:pPr/>
              <a:t>31.05.2021</a:t>
            </a:fld>
            <a:endParaRPr lang="pl-PL" dirty="0"/>
          </a:p>
        </p:txBody>
      </p:sp>
      <p:sp>
        <p:nvSpPr>
          <p:cNvPr id="8" name="Stopka — symbol zastępczy 7"/>
          <p:cNvSpPr>
            <a:spLocks noGrp="1"/>
          </p:cNvSpPr>
          <p:nvPr>
            <p:ph type="ftr" sz="quarter" idx="11"/>
          </p:nvPr>
        </p:nvSpPr>
        <p:spPr/>
        <p:txBody>
          <a:bodyPr rtlCol="0"/>
          <a:lstStyle/>
          <a:p>
            <a:pPr rtl="0"/>
            <a:endParaRPr lang="pl-PL" noProof="0" dirty="0"/>
          </a:p>
        </p:txBody>
      </p:sp>
      <p:sp>
        <p:nvSpPr>
          <p:cNvPr id="9" name="Numer slajdu — symbol zastępczy 8"/>
          <p:cNvSpPr>
            <a:spLocks noGrp="1"/>
          </p:cNvSpPr>
          <p:nvPr>
            <p:ph type="sldNum" sz="quarter" idx="12"/>
          </p:nvPr>
        </p:nvSpPr>
        <p:spPr/>
        <p:txBody>
          <a:bodyPr rtlCol="0"/>
          <a:lstStyle/>
          <a:p>
            <a:pPr rtl="0"/>
            <a:fld id="{8A7A6979-0714-4377-B894-6BE4C2D6E202}" type="slidenum">
              <a:rPr lang="pl-PL" noProof="0" smtClean="0"/>
              <a:pPr/>
              <a:t>‹#›</a:t>
            </a:fld>
            <a:endParaRPr lang="pl-PL" noProof="0"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rtlCol="0"/>
          <a:lstStyle/>
          <a:p>
            <a:pPr rtl="0"/>
            <a:r>
              <a:rPr lang="pl-PL" noProof="0"/>
              <a:t>Kliknij, aby edytować styl</a:t>
            </a:r>
            <a:endParaRPr lang="pl-PL" noProof="0" dirty="0"/>
          </a:p>
        </p:txBody>
      </p:sp>
      <p:sp>
        <p:nvSpPr>
          <p:cNvPr id="3" name="Tekst pionowy — symbol zastępczy 2"/>
          <p:cNvSpPr>
            <a:spLocks noGrp="1"/>
          </p:cNvSpPr>
          <p:nvPr>
            <p:ph type="body" orient="vert" idx="1"/>
          </p:nvPr>
        </p:nvSpPr>
        <p:spPr/>
        <p:txBody>
          <a:bodyPr vert="eaVert" rtlCol="0"/>
          <a:lstStyle/>
          <a:p>
            <a:pPr lvl="0" rtl="0"/>
            <a:r>
              <a:rPr lang="pl-PL" noProof="0"/>
              <a:t>Kliknij, aby edytować style wzorca tekstu</a:t>
            </a:r>
          </a:p>
          <a:p>
            <a:pPr lvl="1" rtl="0"/>
            <a:r>
              <a:rPr lang="pl-PL" noProof="0"/>
              <a:t>Drugi poziom</a:t>
            </a:r>
          </a:p>
          <a:p>
            <a:pPr lvl="2" rtl="0"/>
            <a:r>
              <a:rPr lang="pl-PL" noProof="0"/>
              <a:t>Trzeci poziom</a:t>
            </a:r>
          </a:p>
          <a:p>
            <a:pPr lvl="3" rtl="0"/>
            <a:r>
              <a:rPr lang="pl-PL" noProof="0"/>
              <a:t>Czwarty poziom</a:t>
            </a:r>
          </a:p>
          <a:p>
            <a:pPr lvl="4" rtl="0"/>
            <a:r>
              <a:rPr lang="pl-PL" noProof="0"/>
              <a:t>Piąty poziom</a:t>
            </a:r>
            <a:endParaRPr lang="pl-PL" noProof="0" dirty="0"/>
          </a:p>
        </p:txBody>
      </p:sp>
      <p:sp>
        <p:nvSpPr>
          <p:cNvPr id="4" name="Data — symbol zastępczy 3"/>
          <p:cNvSpPr>
            <a:spLocks noGrp="1"/>
          </p:cNvSpPr>
          <p:nvPr>
            <p:ph type="dt" sz="half" idx="10"/>
          </p:nvPr>
        </p:nvSpPr>
        <p:spPr/>
        <p:txBody>
          <a:bodyPr rtlCol="0"/>
          <a:lstStyle>
            <a:lvl1pPr>
              <a:defRPr/>
            </a:lvl1pPr>
          </a:lstStyle>
          <a:p>
            <a:fld id="{D17A464B-3C5C-4214-BB2A-9E375D5C5771}" type="datetime1">
              <a:rPr lang="pl-PL" smtClean="0"/>
              <a:pPr/>
              <a:t>31.05.2021</a:t>
            </a:fld>
            <a:endParaRPr lang="pl-PL" dirty="0"/>
          </a:p>
        </p:txBody>
      </p:sp>
      <p:sp>
        <p:nvSpPr>
          <p:cNvPr id="5" name="Stopka — symbol zastępczy 4"/>
          <p:cNvSpPr>
            <a:spLocks noGrp="1"/>
          </p:cNvSpPr>
          <p:nvPr>
            <p:ph type="ftr" sz="quarter" idx="11"/>
          </p:nvPr>
        </p:nvSpPr>
        <p:spPr/>
        <p:txBody>
          <a:bodyPr rtlCol="0"/>
          <a:lstStyle/>
          <a:p>
            <a:pPr rtl="0"/>
            <a:endParaRPr lang="pl-PL" noProof="0" dirty="0"/>
          </a:p>
        </p:txBody>
      </p:sp>
      <p:sp>
        <p:nvSpPr>
          <p:cNvPr id="6" name="Numer slajdu — symbol zastępczy 5"/>
          <p:cNvSpPr>
            <a:spLocks noGrp="1"/>
          </p:cNvSpPr>
          <p:nvPr>
            <p:ph type="sldNum" sz="quarter" idx="12"/>
          </p:nvPr>
        </p:nvSpPr>
        <p:spPr/>
        <p:txBody>
          <a:bodyPr rtlCol="0"/>
          <a:lstStyle/>
          <a:p>
            <a:pPr rtl="0"/>
            <a:fld id="{8A7A6979-0714-4377-B894-6BE4C2D6E202}" type="slidenum">
              <a:rPr lang="pl-PL" noProof="0" smtClean="0"/>
              <a:t>‹#›</a:t>
            </a:fld>
            <a:endParaRPr lang="pl-PL" noProof="0"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8653112" y="937260"/>
            <a:ext cx="1298608" cy="4983480"/>
          </a:xfrm>
        </p:spPr>
        <p:txBody>
          <a:bodyPr vert="eaVert" rtlCol="0"/>
          <a:lstStyle/>
          <a:p>
            <a:pPr rtl="0"/>
            <a:r>
              <a:rPr lang="pl-PL" noProof="0"/>
              <a:t>Kliknij, aby edytować styl</a:t>
            </a:r>
            <a:endParaRPr lang="pl-PL" noProof="0" dirty="0"/>
          </a:p>
        </p:txBody>
      </p:sp>
      <p:sp>
        <p:nvSpPr>
          <p:cNvPr id="3" name="Tekst pionowy — symbol zastępczy 2"/>
          <p:cNvSpPr>
            <a:spLocks noGrp="1"/>
          </p:cNvSpPr>
          <p:nvPr>
            <p:ph type="body" orient="vert" idx="1"/>
          </p:nvPr>
        </p:nvSpPr>
        <p:spPr>
          <a:xfrm>
            <a:off x="2231136" y="937260"/>
            <a:ext cx="6198489" cy="4983480"/>
          </a:xfrm>
        </p:spPr>
        <p:txBody>
          <a:bodyPr vert="eaVert" rtlCol="0"/>
          <a:lstStyle/>
          <a:p>
            <a:pPr lvl="0" rtl="0"/>
            <a:r>
              <a:rPr lang="pl-PL" noProof="0"/>
              <a:t>Kliknij, aby edytować style wzorca tekstu</a:t>
            </a:r>
          </a:p>
          <a:p>
            <a:pPr lvl="1" rtl="0"/>
            <a:r>
              <a:rPr lang="pl-PL" noProof="0"/>
              <a:t>Drugi poziom</a:t>
            </a:r>
          </a:p>
          <a:p>
            <a:pPr lvl="2" rtl="0"/>
            <a:r>
              <a:rPr lang="pl-PL" noProof="0"/>
              <a:t>Trzeci poziom</a:t>
            </a:r>
          </a:p>
          <a:p>
            <a:pPr lvl="3" rtl="0"/>
            <a:r>
              <a:rPr lang="pl-PL" noProof="0"/>
              <a:t>Czwarty poziom</a:t>
            </a:r>
          </a:p>
          <a:p>
            <a:pPr lvl="4" rtl="0"/>
            <a:r>
              <a:rPr lang="pl-PL" noProof="0"/>
              <a:t>Piąty poziom</a:t>
            </a:r>
            <a:endParaRPr lang="pl-PL" noProof="0" dirty="0"/>
          </a:p>
        </p:txBody>
      </p:sp>
      <p:sp>
        <p:nvSpPr>
          <p:cNvPr id="4" name="Data — symbol zastępczy 3"/>
          <p:cNvSpPr>
            <a:spLocks noGrp="1"/>
          </p:cNvSpPr>
          <p:nvPr>
            <p:ph type="dt" sz="half" idx="10"/>
          </p:nvPr>
        </p:nvSpPr>
        <p:spPr/>
        <p:txBody>
          <a:bodyPr rtlCol="0"/>
          <a:lstStyle>
            <a:lvl1pPr>
              <a:defRPr/>
            </a:lvl1pPr>
          </a:lstStyle>
          <a:p>
            <a:fld id="{DA11BF6E-5A37-4A65-9DCA-242C8684060A}" type="datetime1">
              <a:rPr lang="pl-PL" smtClean="0"/>
              <a:pPr/>
              <a:t>31.05.2021</a:t>
            </a:fld>
            <a:endParaRPr lang="pl-PL" dirty="0"/>
          </a:p>
        </p:txBody>
      </p:sp>
      <p:sp>
        <p:nvSpPr>
          <p:cNvPr id="5" name="Stopka — symbol zastępczy 4"/>
          <p:cNvSpPr>
            <a:spLocks noGrp="1"/>
          </p:cNvSpPr>
          <p:nvPr>
            <p:ph type="ftr" sz="quarter" idx="11"/>
          </p:nvPr>
        </p:nvSpPr>
        <p:spPr/>
        <p:txBody>
          <a:bodyPr rtlCol="0"/>
          <a:lstStyle/>
          <a:p>
            <a:pPr rtl="0"/>
            <a:endParaRPr lang="pl-PL" noProof="0" dirty="0"/>
          </a:p>
        </p:txBody>
      </p:sp>
      <p:sp>
        <p:nvSpPr>
          <p:cNvPr id="6" name="Numer slajdu — symbol zastępczy 5"/>
          <p:cNvSpPr>
            <a:spLocks noGrp="1"/>
          </p:cNvSpPr>
          <p:nvPr>
            <p:ph type="sldNum" sz="quarter" idx="12"/>
          </p:nvPr>
        </p:nvSpPr>
        <p:spPr/>
        <p:txBody>
          <a:bodyPr rtlCol="0"/>
          <a:lstStyle/>
          <a:p>
            <a:pPr rtl="0"/>
            <a:fld id="{8A7A6979-0714-4377-B894-6BE4C2D6E202}" type="slidenum">
              <a:rPr lang="pl-PL" noProof="0" smtClean="0"/>
              <a:t>‹#›</a:t>
            </a:fld>
            <a:endParaRPr lang="pl-PL" noProof="0"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rtlCol="0"/>
          <a:lstStyle/>
          <a:p>
            <a:pPr rtl="0"/>
            <a:r>
              <a:rPr lang="pl-PL" noProof="0"/>
              <a:t>Kliknij, aby edytować styl</a:t>
            </a:r>
            <a:endParaRPr lang="pl-PL" noProof="0" dirty="0"/>
          </a:p>
        </p:txBody>
      </p:sp>
      <p:sp>
        <p:nvSpPr>
          <p:cNvPr id="3" name="Zawartość — symbol zastępczy 2"/>
          <p:cNvSpPr>
            <a:spLocks noGrp="1"/>
          </p:cNvSpPr>
          <p:nvPr>
            <p:ph idx="1"/>
          </p:nvPr>
        </p:nvSpPr>
        <p:spPr/>
        <p:txBody>
          <a:bodyPr rtlCol="0"/>
          <a:lstStyle/>
          <a:p>
            <a:pPr lvl="0" rtl="0"/>
            <a:r>
              <a:rPr lang="pl-PL" noProof="0"/>
              <a:t>Kliknij, aby edytować style wzorca tekstu</a:t>
            </a:r>
          </a:p>
          <a:p>
            <a:pPr lvl="1" rtl="0"/>
            <a:r>
              <a:rPr lang="pl-PL" noProof="0"/>
              <a:t>Drugi poziom</a:t>
            </a:r>
          </a:p>
          <a:p>
            <a:pPr lvl="2" rtl="0"/>
            <a:r>
              <a:rPr lang="pl-PL" noProof="0"/>
              <a:t>Trzeci poziom</a:t>
            </a:r>
          </a:p>
          <a:p>
            <a:pPr lvl="3" rtl="0"/>
            <a:r>
              <a:rPr lang="pl-PL" noProof="0"/>
              <a:t>Czwarty poziom</a:t>
            </a:r>
          </a:p>
          <a:p>
            <a:pPr lvl="4" rtl="0"/>
            <a:r>
              <a:rPr lang="pl-PL" noProof="0"/>
              <a:t>Piąty poziom</a:t>
            </a:r>
            <a:endParaRPr lang="pl-PL" noProof="0" dirty="0"/>
          </a:p>
        </p:txBody>
      </p:sp>
      <p:sp>
        <p:nvSpPr>
          <p:cNvPr id="7" name="Data — symbol zastępczy 6"/>
          <p:cNvSpPr>
            <a:spLocks noGrp="1"/>
          </p:cNvSpPr>
          <p:nvPr>
            <p:ph type="dt" sz="half" idx="10"/>
          </p:nvPr>
        </p:nvSpPr>
        <p:spPr/>
        <p:txBody>
          <a:bodyPr rtlCol="0"/>
          <a:lstStyle>
            <a:lvl1pPr>
              <a:defRPr/>
            </a:lvl1pPr>
          </a:lstStyle>
          <a:p>
            <a:fld id="{BF80BA76-E3F8-41AD-91F8-E051086F7593}" type="datetime1">
              <a:rPr lang="pl-PL" smtClean="0"/>
              <a:pPr/>
              <a:t>31.05.2021</a:t>
            </a:fld>
            <a:endParaRPr lang="pl-PL" dirty="0"/>
          </a:p>
        </p:txBody>
      </p:sp>
      <p:sp>
        <p:nvSpPr>
          <p:cNvPr id="8" name="Stopka — symbol zastępczy 7"/>
          <p:cNvSpPr>
            <a:spLocks noGrp="1"/>
          </p:cNvSpPr>
          <p:nvPr>
            <p:ph type="ftr" sz="quarter" idx="11"/>
          </p:nvPr>
        </p:nvSpPr>
        <p:spPr/>
        <p:txBody>
          <a:bodyPr rtlCol="0"/>
          <a:lstStyle/>
          <a:p>
            <a:pPr rtl="0"/>
            <a:endParaRPr lang="pl-PL" noProof="0" dirty="0"/>
          </a:p>
        </p:txBody>
      </p:sp>
      <p:sp>
        <p:nvSpPr>
          <p:cNvPr id="9" name="Numer slajdu — symbol zastępczy 8"/>
          <p:cNvSpPr>
            <a:spLocks noGrp="1"/>
          </p:cNvSpPr>
          <p:nvPr>
            <p:ph type="sldNum" sz="quarter" idx="12"/>
          </p:nvPr>
        </p:nvSpPr>
        <p:spPr/>
        <p:txBody>
          <a:bodyPr rtlCol="0"/>
          <a:lstStyle/>
          <a:p>
            <a:pPr rtl="0"/>
            <a:fld id="{8A7A6979-0714-4377-B894-6BE4C2D6E202}" type="slidenum">
              <a:rPr lang="pl-PL" noProof="0" smtClean="0"/>
              <a:pPr/>
              <a:t>‹#›</a:t>
            </a:fld>
            <a:endParaRPr lang="pl-PL" noProof="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bg>
      <p:bgPr>
        <a:solidFill>
          <a:schemeClr val="accent1"/>
        </a:solidFill>
        <a:effectLst/>
      </p:bgPr>
    </p:bg>
    <p:spTree>
      <p:nvGrpSpPr>
        <p:cNvPr id="1" name=""/>
        <p:cNvGrpSpPr/>
        <p:nvPr/>
      </p:nvGrpSpPr>
      <p:grpSpPr>
        <a:xfrm>
          <a:off x="0" y="0"/>
          <a:ext cx="0" cy="0"/>
          <a:chOff x="0" y="0"/>
          <a:chExt cx="0" cy="0"/>
        </a:xfrm>
      </p:grpSpPr>
      <p:sp>
        <p:nvSpPr>
          <p:cNvPr id="2" name="Tytuł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rtlCol="0" anchor="ctr" anchorCtr="1">
            <a:normAutofit/>
          </a:bodyPr>
          <a:lstStyle>
            <a:lvl1pPr>
              <a:defRPr sz="3800">
                <a:solidFill>
                  <a:srgbClr val="262626"/>
                </a:solidFill>
              </a:defRPr>
            </a:lvl1pPr>
          </a:lstStyle>
          <a:p>
            <a:pPr rtl="0"/>
            <a:r>
              <a:rPr lang="pl-PL" noProof="0"/>
              <a:t>Kliknij, aby edytować styl</a:t>
            </a:r>
            <a:endParaRPr lang="pl-PL" noProof="0" dirty="0"/>
          </a:p>
        </p:txBody>
      </p:sp>
      <p:sp>
        <p:nvSpPr>
          <p:cNvPr id="3" name="Tekst — symbol zastępczy 2"/>
          <p:cNvSpPr>
            <a:spLocks noGrp="1"/>
          </p:cNvSpPr>
          <p:nvPr>
            <p:ph type="body" idx="1"/>
          </p:nvPr>
        </p:nvSpPr>
        <p:spPr>
          <a:xfrm>
            <a:off x="2695194" y="4352465"/>
            <a:ext cx="6801612" cy="1265082"/>
          </a:xfrm>
        </p:spPr>
        <p:txBody>
          <a:bodyPr rtlCol="0"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pl-PL" noProof="0"/>
              <a:t>Kliknij, aby edytować style wzorca tekstu</a:t>
            </a:r>
          </a:p>
        </p:txBody>
      </p:sp>
      <p:sp>
        <p:nvSpPr>
          <p:cNvPr id="7" name="Data — symbol zastępczy 6"/>
          <p:cNvSpPr>
            <a:spLocks noGrp="1"/>
          </p:cNvSpPr>
          <p:nvPr>
            <p:ph type="dt" sz="half" idx="10"/>
          </p:nvPr>
        </p:nvSpPr>
        <p:spPr/>
        <p:txBody>
          <a:bodyPr rtlCol="0"/>
          <a:lstStyle>
            <a:lvl1pPr>
              <a:defRPr/>
            </a:lvl1pPr>
          </a:lstStyle>
          <a:p>
            <a:fld id="{00D6CE21-2918-4ECC-8E74-D7D225C7F896}" type="datetime1">
              <a:rPr lang="pl-PL" smtClean="0"/>
              <a:pPr/>
              <a:t>31.05.2021</a:t>
            </a:fld>
            <a:endParaRPr lang="pl-PL" dirty="0"/>
          </a:p>
        </p:txBody>
      </p:sp>
      <p:sp>
        <p:nvSpPr>
          <p:cNvPr id="8" name="Stopka — symbol zastępczy 7"/>
          <p:cNvSpPr>
            <a:spLocks noGrp="1"/>
          </p:cNvSpPr>
          <p:nvPr>
            <p:ph type="ftr" sz="quarter" idx="11"/>
          </p:nvPr>
        </p:nvSpPr>
        <p:spPr/>
        <p:txBody>
          <a:bodyPr rtlCol="0"/>
          <a:lstStyle/>
          <a:p>
            <a:pPr rtl="0"/>
            <a:endParaRPr lang="pl-PL" noProof="0" dirty="0"/>
          </a:p>
        </p:txBody>
      </p:sp>
      <p:sp>
        <p:nvSpPr>
          <p:cNvPr id="9" name="Numer slajdu — symbol zastępczy 8"/>
          <p:cNvSpPr>
            <a:spLocks noGrp="1"/>
          </p:cNvSpPr>
          <p:nvPr>
            <p:ph type="sldNum" sz="quarter" idx="12"/>
          </p:nvPr>
        </p:nvSpPr>
        <p:spPr/>
        <p:txBody>
          <a:bodyPr rtlCol="0"/>
          <a:lstStyle/>
          <a:p>
            <a:pPr rtl="0"/>
            <a:fld id="{8A7A6979-0714-4377-B894-6BE4C2D6E202}" type="slidenum">
              <a:rPr lang="pl-PL" noProof="0" smtClean="0"/>
              <a:pPr/>
              <a:t>‹#›</a:t>
            </a:fld>
            <a:endParaRPr lang="pl-PL" noProof="0"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rtlCol="0"/>
          <a:lstStyle/>
          <a:p>
            <a:pPr rtl="0"/>
            <a:r>
              <a:rPr lang="pl-PL" noProof="0"/>
              <a:t>Kliknij, aby edytować styl</a:t>
            </a:r>
            <a:endParaRPr lang="pl-PL" noProof="0" dirty="0"/>
          </a:p>
        </p:txBody>
      </p:sp>
      <p:sp>
        <p:nvSpPr>
          <p:cNvPr id="3" name="Zawartość — symbol zastępczy 2"/>
          <p:cNvSpPr>
            <a:spLocks noGrp="1"/>
          </p:cNvSpPr>
          <p:nvPr>
            <p:ph sz="half" idx="1"/>
          </p:nvPr>
        </p:nvSpPr>
        <p:spPr>
          <a:xfrm>
            <a:off x="1581912" y="2638044"/>
            <a:ext cx="4271771" cy="3101982"/>
          </a:xfrm>
        </p:spPr>
        <p:txBody>
          <a:bodyPr rtlCol="0"/>
          <a:lstStyle/>
          <a:p>
            <a:pPr lvl="0" rtl="0"/>
            <a:r>
              <a:rPr lang="pl-PL" noProof="0"/>
              <a:t>Kliknij, aby edytować style wzorca tekstu</a:t>
            </a:r>
          </a:p>
          <a:p>
            <a:pPr lvl="1" rtl="0"/>
            <a:r>
              <a:rPr lang="pl-PL" noProof="0"/>
              <a:t>Drugi poziom</a:t>
            </a:r>
          </a:p>
          <a:p>
            <a:pPr lvl="2" rtl="0"/>
            <a:r>
              <a:rPr lang="pl-PL" noProof="0"/>
              <a:t>Trzeci poziom</a:t>
            </a:r>
          </a:p>
          <a:p>
            <a:pPr lvl="3" rtl="0"/>
            <a:r>
              <a:rPr lang="pl-PL" noProof="0"/>
              <a:t>Czwarty poziom</a:t>
            </a:r>
          </a:p>
          <a:p>
            <a:pPr lvl="4" rtl="0"/>
            <a:r>
              <a:rPr lang="pl-PL" noProof="0"/>
              <a:t>Piąty poziom</a:t>
            </a:r>
            <a:endParaRPr lang="pl-PL" noProof="0" dirty="0"/>
          </a:p>
        </p:txBody>
      </p:sp>
      <p:sp>
        <p:nvSpPr>
          <p:cNvPr id="4" name="Zawartość — symbol zastępczy 3"/>
          <p:cNvSpPr>
            <a:spLocks noGrp="1"/>
          </p:cNvSpPr>
          <p:nvPr>
            <p:ph sz="half" idx="2"/>
          </p:nvPr>
        </p:nvSpPr>
        <p:spPr>
          <a:xfrm>
            <a:off x="6338315" y="2638044"/>
            <a:ext cx="4270247" cy="3101982"/>
          </a:xfrm>
        </p:spPr>
        <p:txBody>
          <a:bodyPr rtlCol="0"/>
          <a:lstStyle/>
          <a:p>
            <a:pPr lvl="0" rtl="0"/>
            <a:r>
              <a:rPr lang="pl-PL" noProof="0"/>
              <a:t>Kliknij, aby edytować style wzorca tekstu</a:t>
            </a:r>
          </a:p>
          <a:p>
            <a:pPr lvl="1" rtl="0"/>
            <a:r>
              <a:rPr lang="pl-PL" noProof="0"/>
              <a:t>Drugi poziom</a:t>
            </a:r>
          </a:p>
          <a:p>
            <a:pPr lvl="2" rtl="0"/>
            <a:r>
              <a:rPr lang="pl-PL" noProof="0"/>
              <a:t>Trzeci poziom</a:t>
            </a:r>
          </a:p>
          <a:p>
            <a:pPr lvl="3" rtl="0"/>
            <a:r>
              <a:rPr lang="pl-PL" noProof="0"/>
              <a:t>Czwarty poziom</a:t>
            </a:r>
          </a:p>
          <a:p>
            <a:pPr lvl="4" rtl="0"/>
            <a:r>
              <a:rPr lang="pl-PL" noProof="0"/>
              <a:t>Piąty poziom</a:t>
            </a:r>
            <a:endParaRPr lang="pl-PL" noProof="0" dirty="0"/>
          </a:p>
        </p:txBody>
      </p:sp>
      <p:sp>
        <p:nvSpPr>
          <p:cNvPr id="8" name="Data — symbol zastępczy 7"/>
          <p:cNvSpPr>
            <a:spLocks noGrp="1"/>
          </p:cNvSpPr>
          <p:nvPr>
            <p:ph type="dt" sz="half" idx="10"/>
          </p:nvPr>
        </p:nvSpPr>
        <p:spPr/>
        <p:txBody>
          <a:bodyPr rtlCol="0"/>
          <a:lstStyle>
            <a:lvl1pPr>
              <a:defRPr/>
            </a:lvl1pPr>
          </a:lstStyle>
          <a:p>
            <a:fld id="{CDE323E8-2487-46B2-87A2-1D551DC8925E}" type="datetime1">
              <a:rPr lang="pl-PL" smtClean="0"/>
              <a:pPr/>
              <a:t>31.05.2021</a:t>
            </a:fld>
            <a:endParaRPr lang="pl-PL" dirty="0"/>
          </a:p>
        </p:txBody>
      </p:sp>
      <p:sp>
        <p:nvSpPr>
          <p:cNvPr id="9" name="Stopka — symbol zastępczy 8"/>
          <p:cNvSpPr>
            <a:spLocks noGrp="1"/>
          </p:cNvSpPr>
          <p:nvPr>
            <p:ph type="ftr" sz="quarter" idx="11"/>
          </p:nvPr>
        </p:nvSpPr>
        <p:spPr/>
        <p:txBody>
          <a:bodyPr rtlCol="0"/>
          <a:lstStyle/>
          <a:p>
            <a:pPr rtl="0"/>
            <a:endParaRPr lang="pl-PL" noProof="0" dirty="0"/>
          </a:p>
        </p:txBody>
      </p:sp>
      <p:sp>
        <p:nvSpPr>
          <p:cNvPr id="10" name="Numer slajdu — symbol zastępczy 9"/>
          <p:cNvSpPr>
            <a:spLocks noGrp="1"/>
          </p:cNvSpPr>
          <p:nvPr>
            <p:ph type="sldNum" sz="quarter" idx="12"/>
          </p:nvPr>
        </p:nvSpPr>
        <p:spPr/>
        <p:txBody>
          <a:bodyPr rtlCol="0"/>
          <a:lstStyle/>
          <a:p>
            <a:pPr rtl="0"/>
            <a:fld id="{8A7A6979-0714-4377-B894-6BE4C2D6E202}" type="slidenum">
              <a:rPr lang="pl-PL" noProof="0" smtClean="0"/>
              <a:t>‹#›</a:t>
            </a:fld>
            <a:endParaRPr lang="pl-PL" noProof="0"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3" name="Tekst — symbol zastępczy 2"/>
          <p:cNvSpPr>
            <a:spLocks noGrp="1"/>
          </p:cNvSpPr>
          <p:nvPr>
            <p:ph type="body" idx="1"/>
          </p:nvPr>
        </p:nvSpPr>
        <p:spPr>
          <a:xfrm>
            <a:off x="1583436" y="2313433"/>
            <a:ext cx="4270248" cy="704087"/>
          </a:xfrm>
        </p:spPr>
        <p:txBody>
          <a:bodyPr rtlCol="0"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l-PL" noProof="0"/>
              <a:t>Kliknij, aby edytować style wzorca tekstu</a:t>
            </a:r>
          </a:p>
        </p:txBody>
      </p:sp>
      <p:sp>
        <p:nvSpPr>
          <p:cNvPr id="4" name="Zawartość — symbol zastępczy 3"/>
          <p:cNvSpPr>
            <a:spLocks noGrp="1"/>
          </p:cNvSpPr>
          <p:nvPr>
            <p:ph sz="half" idx="2"/>
          </p:nvPr>
        </p:nvSpPr>
        <p:spPr>
          <a:xfrm>
            <a:off x="1583436" y="3143250"/>
            <a:ext cx="4270248" cy="2596776"/>
          </a:xfrm>
        </p:spPr>
        <p:txBody>
          <a:bodyPr rtlCol="0"/>
          <a:lstStyle/>
          <a:p>
            <a:pPr lvl="0" rtl="0"/>
            <a:r>
              <a:rPr lang="pl-PL" noProof="0"/>
              <a:t>Kliknij, aby edytować style wzorca tekstu</a:t>
            </a:r>
          </a:p>
          <a:p>
            <a:pPr lvl="1" rtl="0"/>
            <a:r>
              <a:rPr lang="pl-PL" noProof="0"/>
              <a:t>Drugi poziom</a:t>
            </a:r>
          </a:p>
          <a:p>
            <a:pPr lvl="2" rtl="0"/>
            <a:r>
              <a:rPr lang="pl-PL" noProof="0"/>
              <a:t>Trzeci poziom</a:t>
            </a:r>
          </a:p>
          <a:p>
            <a:pPr lvl="3" rtl="0"/>
            <a:r>
              <a:rPr lang="pl-PL" noProof="0"/>
              <a:t>Czwarty poziom</a:t>
            </a:r>
          </a:p>
          <a:p>
            <a:pPr lvl="4" rtl="0"/>
            <a:r>
              <a:rPr lang="pl-PL" noProof="0"/>
              <a:t>Piąty poziom</a:t>
            </a:r>
            <a:endParaRPr lang="pl-PL" noProof="0" dirty="0"/>
          </a:p>
        </p:txBody>
      </p:sp>
      <p:sp>
        <p:nvSpPr>
          <p:cNvPr id="6" name="Zawartość — symbol zastępczy 5"/>
          <p:cNvSpPr>
            <a:spLocks noGrp="1"/>
          </p:cNvSpPr>
          <p:nvPr>
            <p:ph sz="quarter" idx="4"/>
          </p:nvPr>
        </p:nvSpPr>
        <p:spPr>
          <a:xfrm>
            <a:off x="6338316" y="3143250"/>
            <a:ext cx="4253484" cy="2596776"/>
          </a:xfrm>
        </p:spPr>
        <p:txBody>
          <a:bodyPr rtlCol="0"/>
          <a:lstStyle>
            <a:lvl5pPr>
              <a:defRPr/>
            </a:lvl5pPr>
          </a:lstStyle>
          <a:p>
            <a:pPr lvl="0" rtl="0"/>
            <a:r>
              <a:rPr lang="pl-PL" noProof="0"/>
              <a:t>Kliknij, aby edytować style wzorca tekstu</a:t>
            </a:r>
          </a:p>
          <a:p>
            <a:pPr lvl="1" rtl="0"/>
            <a:r>
              <a:rPr lang="pl-PL" noProof="0"/>
              <a:t>Drugi poziom</a:t>
            </a:r>
          </a:p>
          <a:p>
            <a:pPr lvl="2" rtl="0"/>
            <a:r>
              <a:rPr lang="pl-PL" noProof="0"/>
              <a:t>Trzeci poziom</a:t>
            </a:r>
          </a:p>
          <a:p>
            <a:pPr lvl="3" rtl="0"/>
            <a:r>
              <a:rPr lang="pl-PL" noProof="0"/>
              <a:t>Czwarty poziom</a:t>
            </a:r>
          </a:p>
          <a:p>
            <a:pPr lvl="4" rtl="0"/>
            <a:r>
              <a:rPr lang="pl-PL" noProof="0"/>
              <a:t>Piąty poziom</a:t>
            </a:r>
            <a:endParaRPr lang="pl-PL" noProof="0" dirty="0"/>
          </a:p>
        </p:txBody>
      </p:sp>
      <p:sp>
        <p:nvSpPr>
          <p:cNvPr id="11" name="Tekst — symbol zastępczy 4"/>
          <p:cNvSpPr>
            <a:spLocks noGrp="1"/>
          </p:cNvSpPr>
          <p:nvPr>
            <p:ph type="body" sz="quarter" idx="13"/>
          </p:nvPr>
        </p:nvSpPr>
        <p:spPr>
          <a:xfrm>
            <a:off x="6338316" y="2313433"/>
            <a:ext cx="4270248" cy="704087"/>
          </a:xfrm>
        </p:spPr>
        <p:txBody>
          <a:bodyPr rtlCol="0"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pl-PL" noProof="0"/>
              <a:t>Kliknij, aby edytować style wzorca tekstu</a:t>
            </a:r>
          </a:p>
        </p:txBody>
      </p:sp>
      <p:sp>
        <p:nvSpPr>
          <p:cNvPr id="7" name="Data — symbol zastępczy 6"/>
          <p:cNvSpPr>
            <a:spLocks noGrp="1"/>
          </p:cNvSpPr>
          <p:nvPr>
            <p:ph type="dt" sz="half" idx="10"/>
          </p:nvPr>
        </p:nvSpPr>
        <p:spPr/>
        <p:txBody>
          <a:bodyPr rtlCol="0"/>
          <a:lstStyle>
            <a:lvl1pPr>
              <a:defRPr/>
            </a:lvl1pPr>
          </a:lstStyle>
          <a:p>
            <a:fld id="{E0F2D1E7-6ABA-4C79-838C-6FB2E914F949}" type="datetime1">
              <a:rPr lang="pl-PL" smtClean="0"/>
              <a:pPr/>
              <a:t>31.05.2021</a:t>
            </a:fld>
            <a:endParaRPr lang="pl-PL" dirty="0"/>
          </a:p>
        </p:txBody>
      </p:sp>
      <p:sp>
        <p:nvSpPr>
          <p:cNvPr id="8" name="Stopka — symbol zastępczy 7"/>
          <p:cNvSpPr>
            <a:spLocks noGrp="1"/>
          </p:cNvSpPr>
          <p:nvPr>
            <p:ph type="ftr" sz="quarter" idx="11"/>
          </p:nvPr>
        </p:nvSpPr>
        <p:spPr/>
        <p:txBody>
          <a:bodyPr rtlCol="0"/>
          <a:lstStyle/>
          <a:p>
            <a:pPr rtl="0"/>
            <a:endParaRPr lang="pl-PL" noProof="0" dirty="0"/>
          </a:p>
        </p:txBody>
      </p:sp>
      <p:sp>
        <p:nvSpPr>
          <p:cNvPr id="9" name="Numer slajdu — symbol zastępczy 8"/>
          <p:cNvSpPr>
            <a:spLocks noGrp="1"/>
          </p:cNvSpPr>
          <p:nvPr>
            <p:ph type="sldNum" sz="quarter" idx="12"/>
          </p:nvPr>
        </p:nvSpPr>
        <p:spPr/>
        <p:txBody>
          <a:bodyPr rtlCol="0"/>
          <a:lstStyle/>
          <a:p>
            <a:pPr rtl="0"/>
            <a:fld id="{8A7A6979-0714-4377-B894-6BE4C2D6E202}" type="slidenum">
              <a:rPr lang="pl-PL" noProof="0" smtClean="0"/>
              <a:t>‹#›</a:t>
            </a:fld>
            <a:endParaRPr lang="pl-PL" noProof="0" dirty="0"/>
          </a:p>
        </p:txBody>
      </p:sp>
      <p:sp>
        <p:nvSpPr>
          <p:cNvPr id="10" name="Tytuł 9"/>
          <p:cNvSpPr>
            <a:spLocks noGrp="1"/>
          </p:cNvSpPr>
          <p:nvPr>
            <p:ph type="title"/>
          </p:nvPr>
        </p:nvSpPr>
        <p:spPr/>
        <p:txBody>
          <a:bodyPr rtlCol="0"/>
          <a:lstStyle/>
          <a:p>
            <a:pPr rtl="0"/>
            <a:r>
              <a:rPr lang="pl-PL" noProof="0"/>
              <a:t>Kliknij, aby edytować styl</a:t>
            </a:r>
            <a:endParaRPr lang="pl-PL" noProof="0"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rtlCol="0"/>
          <a:lstStyle/>
          <a:p>
            <a:pPr rtl="0"/>
            <a:r>
              <a:rPr lang="pl-PL" noProof="0"/>
              <a:t>Kliknij, aby edytować styl</a:t>
            </a:r>
            <a:endParaRPr lang="pl-PL" noProof="0" dirty="0"/>
          </a:p>
        </p:txBody>
      </p:sp>
      <p:sp>
        <p:nvSpPr>
          <p:cNvPr id="3" name="Data — symbol zastępczy 2"/>
          <p:cNvSpPr>
            <a:spLocks noGrp="1"/>
          </p:cNvSpPr>
          <p:nvPr>
            <p:ph type="dt" sz="half" idx="10"/>
          </p:nvPr>
        </p:nvSpPr>
        <p:spPr/>
        <p:txBody>
          <a:bodyPr rtlCol="0"/>
          <a:lstStyle>
            <a:lvl1pPr>
              <a:defRPr/>
            </a:lvl1pPr>
          </a:lstStyle>
          <a:p>
            <a:fld id="{E31EA716-07D7-4DCC-BFBC-289E882FF336}" type="datetime1">
              <a:rPr lang="pl-PL" smtClean="0"/>
              <a:pPr/>
              <a:t>31.05.2021</a:t>
            </a:fld>
            <a:endParaRPr lang="pl-PL" dirty="0"/>
          </a:p>
        </p:txBody>
      </p:sp>
      <p:sp>
        <p:nvSpPr>
          <p:cNvPr id="4" name="Stopka — symbol zastępczy 3"/>
          <p:cNvSpPr>
            <a:spLocks noGrp="1"/>
          </p:cNvSpPr>
          <p:nvPr>
            <p:ph type="ftr" sz="quarter" idx="11"/>
          </p:nvPr>
        </p:nvSpPr>
        <p:spPr/>
        <p:txBody>
          <a:bodyPr rtlCol="0"/>
          <a:lstStyle/>
          <a:p>
            <a:pPr rtl="0"/>
            <a:endParaRPr lang="pl-PL" noProof="0" dirty="0"/>
          </a:p>
        </p:txBody>
      </p:sp>
      <p:sp>
        <p:nvSpPr>
          <p:cNvPr id="5" name="Numer slajdu — symbol zastępczy 4"/>
          <p:cNvSpPr>
            <a:spLocks noGrp="1"/>
          </p:cNvSpPr>
          <p:nvPr>
            <p:ph type="sldNum" sz="quarter" idx="12"/>
          </p:nvPr>
        </p:nvSpPr>
        <p:spPr/>
        <p:txBody>
          <a:bodyPr rtlCol="0"/>
          <a:lstStyle/>
          <a:p>
            <a:pPr rtl="0"/>
            <a:fld id="{8A7A6979-0714-4377-B894-6BE4C2D6E202}" type="slidenum">
              <a:rPr lang="pl-PL" noProof="0" smtClean="0"/>
              <a:t>‹#›</a:t>
            </a:fld>
            <a:endParaRPr lang="pl-PL" noProof="0"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a — symbol zastępczy 1"/>
          <p:cNvSpPr>
            <a:spLocks noGrp="1"/>
          </p:cNvSpPr>
          <p:nvPr>
            <p:ph type="dt" sz="half" idx="10"/>
          </p:nvPr>
        </p:nvSpPr>
        <p:spPr/>
        <p:txBody>
          <a:bodyPr rtlCol="0"/>
          <a:lstStyle>
            <a:lvl1pPr>
              <a:defRPr/>
            </a:lvl1pPr>
          </a:lstStyle>
          <a:p>
            <a:fld id="{D157A66C-D473-419A-B75D-CCA10F21B4F9}" type="datetime1">
              <a:rPr lang="pl-PL" smtClean="0"/>
              <a:pPr/>
              <a:t>31.05.2021</a:t>
            </a:fld>
            <a:endParaRPr lang="pl-PL" dirty="0"/>
          </a:p>
        </p:txBody>
      </p:sp>
      <p:sp>
        <p:nvSpPr>
          <p:cNvPr id="3" name="Stopka — symbol zastępczy 2"/>
          <p:cNvSpPr>
            <a:spLocks noGrp="1"/>
          </p:cNvSpPr>
          <p:nvPr>
            <p:ph type="ftr" sz="quarter" idx="11"/>
          </p:nvPr>
        </p:nvSpPr>
        <p:spPr/>
        <p:txBody>
          <a:bodyPr rtlCol="0"/>
          <a:lstStyle/>
          <a:p>
            <a:pPr rtl="0"/>
            <a:endParaRPr lang="pl-PL" noProof="0" dirty="0"/>
          </a:p>
        </p:txBody>
      </p:sp>
      <p:sp>
        <p:nvSpPr>
          <p:cNvPr id="4" name="Numer slajdu — symbol zastępczy 3"/>
          <p:cNvSpPr>
            <a:spLocks noGrp="1"/>
          </p:cNvSpPr>
          <p:nvPr>
            <p:ph type="sldNum" sz="quarter" idx="12"/>
          </p:nvPr>
        </p:nvSpPr>
        <p:spPr/>
        <p:txBody>
          <a:bodyPr rtlCol="0"/>
          <a:lstStyle/>
          <a:p>
            <a:pPr rtl="0"/>
            <a:fld id="{8A7A6979-0714-4377-B894-6BE4C2D6E202}" type="slidenum">
              <a:rPr lang="pl-PL" noProof="0" smtClean="0"/>
              <a:t>‹#›</a:t>
            </a:fld>
            <a:endParaRPr lang="pl-PL" noProof="0"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6" name="Prostokąt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ytuł 1"/>
          <p:cNvSpPr>
            <a:spLocks noGrp="1"/>
          </p:cNvSpPr>
          <p:nvPr>
            <p:ph type="title"/>
          </p:nvPr>
        </p:nvSpPr>
        <p:spPr bwMode="blackWhite">
          <a:xfrm>
            <a:off x="804672" y="2243828"/>
            <a:ext cx="4486656" cy="1141497"/>
          </a:xfrm>
          <a:solidFill>
            <a:srgbClr val="FFFFFF"/>
          </a:solidFill>
          <a:ln>
            <a:solidFill>
              <a:srgbClr val="404040"/>
            </a:solidFill>
          </a:ln>
        </p:spPr>
        <p:txBody>
          <a:bodyPr rtlCol="0" anchor="ctr" anchorCtr="1">
            <a:normAutofit/>
          </a:bodyPr>
          <a:lstStyle>
            <a:lvl1pPr>
              <a:defRPr sz="2200">
                <a:solidFill>
                  <a:srgbClr val="262626"/>
                </a:solidFill>
              </a:defRPr>
            </a:lvl1pPr>
          </a:lstStyle>
          <a:p>
            <a:pPr rtl="0"/>
            <a:r>
              <a:rPr lang="pl-PL" noProof="0"/>
              <a:t>Kliknij, aby edytować styl</a:t>
            </a:r>
            <a:endParaRPr lang="pl-PL" noProof="0" dirty="0"/>
          </a:p>
        </p:txBody>
      </p:sp>
      <p:sp>
        <p:nvSpPr>
          <p:cNvPr id="3" name="Zawartość — symbol zastępczy 2"/>
          <p:cNvSpPr>
            <a:spLocks noGrp="1"/>
          </p:cNvSpPr>
          <p:nvPr>
            <p:ph idx="1"/>
          </p:nvPr>
        </p:nvSpPr>
        <p:spPr>
          <a:xfrm>
            <a:off x="6736080" y="804672"/>
            <a:ext cx="4815840" cy="5248656"/>
          </a:xfrm>
        </p:spPr>
        <p:txBody>
          <a:bodyPr rtlCol="0">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rtl="0"/>
            <a:r>
              <a:rPr lang="pl-PL" noProof="0"/>
              <a:t>Kliknij, aby edytować style wzorca tekstu</a:t>
            </a:r>
          </a:p>
          <a:p>
            <a:pPr lvl="1" rtl="0"/>
            <a:r>
              <a:rPr lang="pl-PL" noProof="0"/>
              <a:t>Drugi poziom</a:t>
            </a:r>
          </a:p>
          <a:p>
            <a:pPr lvl="2" rtl="0"/>
            <a:r>
              <a:rPr lang="pl-PL" noProof="0"/>
              <a:t>Trzeci poziom</a:t>
            </a:r>
          </a:p>
          <a:p>
            <a:pPr lvl="3" rtl="0"/>
            <a:r>
              <a:rPr lang="pl-PL" noProof="0"/>
              <a:t>Czwarty poziom</a:t>
            </a:r>
          </a:p>
          <a:p>
            <a:pPr lvl="4" rtl="0"/>
            <a:r>
              <a:rPr lang="pl-PL" noProof="0"/>
              <a:t>Piąty poziom</a:t>
            </a:r>
            <a:endParaRPr lang="pl-PL" noProof="0" dirty="0"/>
          </a:p>
        </p:txBody>
      </p:sp>
      <p:sp>
        <p:nvSpPr>
          <p:cNvPr id="4" name="Tekst — symbol zastępczy 3"/>
          <p:cNvSpPr>
            <a:spLocks noGrp="1"/>
          </p:cNvSpPr>
          <p:nvPr>
            <p:ph type="body" sz="half" idx="2" hasCustomPrompt="1"/>
          </p:nvPr>
        </p:nvSpPr>
        <p:spPr>
          <a:xfrm>
            <a:off x="1115568" y="3549918"/>
            <a:ext cx="3794760" cy="2194036"/>
          </a:xfrm>
        </p:spPr>
        <p:txBody>
          <a:bodyPr rtlCol="0" anchor="t" anchorCtr="1">
            <a:normAutofit/>
          </a:bodyPr>
          <a:lstStyle>
            <a:lvl1pPr marL="0" indent="0" algn="ctr" rtl="0">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pl-PL" noProof="0" dirty="0"/>
              <a:t>Kliknij, aby edytować style wzorca tekstu</a:t>
            </a:r>
          </a:p>
        </p:txBody>
      </p:sp>
      <p:sp>
        <p:nvSpPr>
          <p:cNvPr id="9" name="Data — symbol zastępczy 8"/>
          <p:cNvSpPr>
            <a:spLocks noGrp="1"/>
          </p:cNvSpPr>
          <p:nvPr>
            <p:ph type="dt" sz="half" idx="10"/>
          </p:nvPr>
        </p:nvSpPr>
        <p:spPr/>
        <p:txBody>
          <a:bodyPr rtlCol="0"/>
          <a:lstStyle>
            <a:lvl1pPr>
              <a:defRPr/>
            </a:lvl1pPr>
          </a:lstStyle>
          <a:p>
            <a:fld id="{F8E81CEC-7A86-4B99-A671-3B8E14C89564}" type="datetime1">
              <a:rPr lang="pl-PL" smtClean="0"/>
              <a:pPr/>
              <a:t>31.05.2021</a:t>
            </a:fld>
            <a:endParaRPr lang="pl-PL" dirty="0"/>
          </a:p>
        </p:txBody>
      </p:sp>
      <p:sp>
        <p:nvSpPr>
          <p:cNvPr id="10" name="Stopka — symbol zastępczy 9"/>
          <p:cNvSpPr>
            <a:spLocks noGrp="1"/>
          </p:cNvSpPr>
          <p:nvPr>
            <p:ph type="ftr" sz="quarter" idx="11"/>
          </p:nvPr>
        </p:nvSpPr>
        <p:spPr>
          <a:xfrm>
            <a:off x="804672" y="6236208"/>
            <a:ext cx="5124797" cy="320040"/>
          </a:xfrm>
        </p:spPr>
        <p:txBody>
          <a:bodyPr rtlCol="0"/>
          <a:lstStyle>
            <a:lvl1pPr>
              <a:defRPr>
                <a:solidFill>
                  <a:srgbClr val="FFFFFF">
                    <a:alpha val="70000"/>
                  </a:srgbClr>
                </a:solidFill>
              </a:defRPr>
            </a:lvl1pPr>
          </a:lstStyle>
          <a:p>
            <a:pPr rtl="0"/>
            <a:endParaRPr lang="pl-PL" noProof="0" dirty="0"/>
          </a:p>
        </p:txBody>
      </p:sp>
      <p:sp>
        <p:nvSpPr>
          <p:cNvPr id="11" name="Numer slajdu — symbol zastępczy 10"/>
          <p:cNvSpPr>
            <a:spLocks noGrp="1"/>
          </p:cNvSpPr>
          <p:nvPr>
            <p:ph type="sldNum" sz="quarter" idx="12"/>
          </p:nvPr>
        </p:nvSpPr>
        <p:spPr/>
        <p:txBody>
          <a:bodyPr rtlCol="0"/>
          <a:lstStyle/>
          <a:p>
            <a:pPr rtl="0"/>
            <a:fld id="{8A7A6979-0714-4377-B894-6BE4C2D6E202}" type="slidenum">
              <a:rPr lang="pl-PL" noProof="0" smtClean="0"/>
              <a:t>‹#›</a:t>
            </a:fld>
            <a:endParaRPr lang="pl-PL" noProof="0"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18" name="Prostokąt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ytuł 1"/>
          <p:cNvSpPr>
            <a:spLocks noGrp="1"/>
          </p:cNvSpPr>
          <p:nvPr>
            <p:ph type="title"/>
          </p:nvPr>
        </p:nvSpPr>
        <p:spPr bwMode="blackWhite">
          <a:xfrm>
            <a:off x="808523" y="2243828"/>
            <a:ext cx="4494998" cy="1134640"/>
          </a:xfrm>
          <a:solidFill>
            <a:srgbClr val="FFFFFF"/>
          </a:solidFill>
          <a:ln>
            <a:solidFill>
              <a:srgbClr val="404040"/>
            </a:solidFill>
          </a:ln>
        </p:spPr>
        <p:txBody>
          <a:bodyPr rtlCol="0" anchor="ctr" anchorCtr="1">
            <a:noAutofit/>
          </a:bodyPr>
          <a:lstStyle>
            <a:lvl1pPr>
              <a:defRPr sz="2200">
                <a:solidFill>
                  <a:srgbClr val="262626"/>
                </a:solidFill>
              </a:defRPr>
            </a:lvl1pPr>
          </a:lstStyle>
          <a:p>
            <a:pPr rtl="0"/>
            <a:r>
              <a:rPr lang="pl-PL" noProof="0"/>
              <a:t>Kliknij, aby edytować styl</a:t>
            </a:r>
            <a:endParaRPr lang="pl-PL" noProof="0" dirty="0"/>
          </a:p>
        </p:txBody>
      </p:sp>
      <p:sp>
        <p:nvSpPr>
          <p:cNvPr id="3" name="Obraz — symbol zastępczy 2"/>
          <p:cNvSpPr>
            <a:spLocks noGrp="1" noChangeAspect="1"/>
          </p:cNvSpPr>
          <p:nvPr>
            <p:ph type="pic" idx="1"/>
          </p:nvPr>
        </p:nvSpPr>
        <p:spPr>
          <a:xfrm>
            <a:off x="6095999" y="0"/>
            <a:ext cx="6102097" cy="6858000"/>
          </a:xfrm>
          <a:solidFill>
            <a:schemeClr val="bg1">
              <a:lumMod val="75000"/>
            </a:schemeClr>
          </a:solidFill>
        </p:spPr>
        <p:txBody>
          <a:bodyPr rtlCol="0"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pl-PL" noProof="0"/>
              <a:t>Kliknij ikonę, aby dodać obraz</a:t>
            </a:r>
            <a:endParaRPr lang="pl-PL" noProof="0" dirty="0"/>
          </a:p>
        </p:txBody>
      </p:sp>
      <p:sp>
        <p:nvSpPr>
          <p:cNvPr id="4" name="Tekst — symbol zastępczy 3"/>
          <p:cNvSpPr>
            <a:spLocks noGrp="1"/>
          </p:cNvSpPr>
          <p:nvPr>
            <p:ph type="body" sz="half" idx="2"/>
          </p:nvPr>
        </p:nvSpPr>
        <p:spPr>
          <a:xfrm>
            <a:off x="1115568" y="3549918"/>
            <a:ext cx="3794760" cy="2194037"/>
          </a:xfrm>
        </p:spPr>
        <p:txBody>
          <a:bodyPr rtlCol="0"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pl-PL" noProof="0"/>
              <a:t>Kliknij, aby edytować style wzorca tekstu</a:t>
            </a:r>
          </a:p>
        </p:txBody>
      </p:sp>
      <p:sp>
        <p:nvSpPr>
          <p:cNvPr id="8" name="Data — symbol zastępczy 7"/>
          <p:cNvSpPr>
            <a:spLocks noGrp="1"/>
          </p:cNvSpPr>
          <p:nvPr>
            <p:ph type="dt" sz="half" idx="10"/>
          </p:nvPr>
        </p:nvSpPr>
        <p:spPr/>
        <p:txBody>
          <a:bodyPr rtlCol="0"/>
          <a:lstStyle>
            <a:lvl1pPr>
              <a:defRPr>
                <a:solidFill>
                  <a:srgbClr val="FFFFFF"/>
                </a:solidFill>
                <a:effectLst>
                  <a:outerShdw blurRad="50800" dist="38100" dir="2700000" algn="tl" rotWithShape="0">
                    <a:prstClr val="black">
                      <a:alpha val="43000"/>
                    </a:prstClr>
                  </a:outerShdw>
                </a:effectLst>
              </a:defRPr>
            </a:lvl1pPr>
          </a:lstStyle>
          <a:p>
            <a:fld id="{3F62A797-41BB-4E7D-865C-694E466B0A91}" type="datetime1">
              <a:rPr lang="pl-PL" smtClean="0"/>
              <a:pPr/>
              <a:t>31.05.2021</a:t>
            </a:fld>
            <a:endParaRPr lang="pl-PL" dirty="0"/>
          </a:p>
        </p:txBody>
      </p:sp>
      <p:sp>
        <p:nvSpPr>
          <p:cNvPr id="9" name="Stopka — symbol zastępczy 8"/>
          <p:cNvSpPr>
            <a:spLocks noGrp="1"/>
          </p:cNvSpPr>
          <p:nvPr>
            <p:ph type="ftr" sz="quarter" idx="11"/>
          </p:nvPr>
        </p:nvSpPr>
        <p:spPr>
          <a:xfrm>
            <a:off x="804672" y="6236208"/>
            <a:ext cx="5124797" cy="320040"/>
          </a:xfrm>
        </p:spPr>
        <p:txBody>
          <a:bodyPr rtlCol="0"/>
          <a:lstStyle>
            <a:lvl1pPr>
              <a:defRPr>
                <a:solidFill>
                  <a:srgbClr val="FFFFFF">
                    <a:alpha val="70000"/>
                  </a:srgbClr>
                </a:solidFill>
              </a:defRPr>
            </a:lvl1pPr>
          </a:lstStyle>
          <a:p>
            <a:pPr rtl="0"/>
            <a:endParaRPr lang="pl-PL" noProof="0" dirty="0"/>
          </a:p>
        </p:txBody>
      </p:sp>
      <p:sp>
        <p:nvSpPr>
          <p:cNvPr id="10" name="Numer slajdu — symbol zastępczy 9"/>
          <p:cNvSpPr>
            <a:spLocks noGrp="1"/>
          </p:cNvSpPr>
          <p:nvPr>
            <p:ph type="sldNum" sz="quarter" idx="12"/>
          </p:nvPr>
        </p:nvSpPr>
        <p:spPr/>
        <p:txBody>
          <a:bodyPr rtlCol="0"/>
          <a:lstStyle/>
          <a:p>
            <a:pPr rtl="0"/>
            <a:fld id="{8A7A6979-0714-4377-B894-6BE4C2D6E202}" type="slidenum">
              <a:rPr lang="pl-PL" noProof="0" smtClean="0"/>
              <a:t>‹#›</a:t>
            </a:fld>
            <a:endParaRPr lang="pl-PL" noProof="0"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ytuł — symbol zastępczy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pPr rtl="0"/>
            <a:r>
              <a:rPr lang="pl-PL" noProof="0" dirty="0"/>
              <a:t>Kliknij, aby edytować styl wzorca tytułu</a:t>
            </a:r>
          </a:p>
        </p:txBody>
      </p:sp>
      <p:sp>
        <p:nvSpPr>
          <p:cNvPr id="3" name="Tekst — symbol zastępczy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rtl="0"/>
            <a:r>
              <a:rPr lang="pl-PL" noProof="0" dirty="0"/>
              <a:t>Kliknij, aby edytować style wzorca tekstu</a:t>
            </a:r>
          </a:p>
          <a:p>
            <a:pPr lvl="1" rtl="0"/>
            <a:r>
              <a:rPr lang="pl-PL" noProof="0" dirty="0"/>
              <a:t>Drugi poziom</a:t>
            </a:r>
          </a:p>
          <a:p>
            <a:pPr lvl="2" rtl="0"/>
            <a:r>
              <a:rPr lang="pl-PL" noProof="0" dirty="0"/>
              <a:t>Trzeci poziom</a:t>
            </a:r>
          </a:p>
          <a:p>
            <a:pPr lvl="3" rtl="0"/>
            <a:r>
              <a:rPr lang="pl-PL" noProof="0" dirty="0"/>
              <a:t>Czwarty poziom</a:t>
            </a:r>
          </a:p>
          <a:p>
            <a:pPr lvl="4" rtl="0"/>
            <a:r>
              <a:rPr lang="pl-PL" noProof="0" dirty="0"/>
              <a:t>Piąty poziom</a:t>
            </a:r>
          </a:p>
        </p:txBody>
      </p:sp>
      <p:sp>
        <p:nvSpPr>
          <p:cNvPr id="4" name="Data — symbol zastępczy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0DAC2DE8-61F1-4495-9444-D1D0F4F0E244}" type="datetime1">
              <a:rPr lang="pl-PL" smtClean="0"/>
              <a:pPr/>
              <a:t>31.05.2021</a:t>
            </a:fld>
            <a:endParaRPr lang="pl-PL" dirty="0"/>
          </a:p>
        </p:txBody>
      </p:sp>
      <p:sp>
        <p:nvSpPr>
          <p:cNvPr id="5" name="Stopka — symbol zastępczy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pPr rtl="0"/>
            <a:endParaRPr lang="pl-PL" noProof="0" dirty="0"/>
          </a:p>
        </p:txBody>
      </p:sp>
      <p:sp>
        <p:nvSpPr>
          <p:cNvPr id="6" name="Numer slajdu — symbol zastępczy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pPr rtl="0"/>
            <a:fld id="{8A7A6979-0714-4377-B894-6BE4C2D6E202}" type="slidenum">
              <a:rPr lang="pl-PL" noProof="0" smtClean="0"/>
              <a:pPr/>
              <a:t>‹#›</a:t>
            </a:fld>
            <a:endParaRPr lang="pl-PL" noProof="0"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hyperlink" Target="https://prezi.com/p/bnbknjlk8ugv/doswiadczenie-2111/" TargetMode="External"/><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hyperlink" Target="http://www.zdammature.pl/files/planowanie_doswiadczen_biologicznych.pdf" TargetMode="External"/><Relationship Id="rId5" Type="http://schemas.openxmlformats.org/officeDocument/2006/relationships/hyperlink" Target="http://maturabiologia.pl/problem-badawczy-i-hipoteza-jak-sobie-z-nimi-poradzic/" TargetMode="Externa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Obraz 5" descr="widok Ziemi z satelity">
            <a:extLst>
              <a:ext uri="{FF2B5EF4-FFF2-40B4-BE49-F238E27FC236}">
                <a16:creationId xmlns:a16="http://schemas.microsoft.com/office/drawing/2014/main" id="{997CF875-7865-4B60-BE3C-F759090A4D58}"/>
              </a:ext>
            </a:extLst>
          </p:cNvPr>
          <p:cNvPicPr>
            <a:picLocks noChangeAspect="1"/>
          </p:cNvPicPr>
          <p:nvPr/>
        </p:nvPicPr>
        <p:blipFill rotWithShape="1">
          <a:blip r:embed="rId3"/>
          <a:srcRect t="3125" b="3125"/>
          <a:stretch/>
        </p:blipFill>
        <p:spPr>
          <a:xfrm>
            <a:off x="20" y="10"/>
            <a:ext cx="12191980" cy="6857990"/>
          </a:xfrm>
          <a:prstGeom prst="rect">
            <a:avLst/>
          </a:prstGeom>
        </p:spPr>
      </p:pic>
      <p:sp>
        <p:nvSpPr>
          <p:cNvPr id="3" name="Podtytuł 2">
            <a:extLst>
              <a:ext uri="{FF2B5EF4-FFF2-40B4-BE49-F238E27FC236}">
                <a16:creationId xmlns:a16="http://schemas.microsoft.com/office/drawing/2014/main" id="{74B4D8F8-4E82-4BDB-B682-C4008F4B24EF}"/>
              </a:ext>
            </a:extLst>
          </p:cNvPr>
          <p:cNvSpPr>
            <a:spLocks noGrp="1"/>
          </p:cNvSpPr>
          <p:nvPr>
            <p:ph type="subTitle" idx="1"/>
          </p:nvPr>
        </p:nvSpPr>
        <p:spPr>
          <a:xfrm>
            <a:off x="2695194" y="4352544"/>
            <a:ext cx="6801612" cy="1239894"/>
          </a:xfrm>
        </p:spPr>
        <p:txBody>
          <a:bodyPr rtlCol="0">
            <a:normAutofit/>
          </a:bodyPr>
          <a:lstStyle/>
          <a:p>
            <a:pPr rtl="0"/>
            <a:r>
              <a:rPr lang="pl-PL" dirty="0">
                <a:solidFill>
                  <a:srgbClr val="FFFFFF"/>
                </a:solidFill>
              </a:rPr>
              <a:t>Sit </a:t>
            </a:r>
            <a:r>
              <a:rPr lang="pl-PL" dirty="0" err="1">
                <a:solidFill>
                  <a:srgbClr val="FFFFFF"/>
                </a:solidFill>
              </a:rPr>
              <a:t>Dolor</a:t>
            </a:r>
            <a:r>
              <a:rPr lang="pl-PL" dirty="0">
                <a:solidFill>
                  <a:srgbClr val="FFFFFF"/>
                </a:solidFill>
              </a:rPr>
              <a:t> </a:t>
            </a:r>
            <a:r>
              <a:rPr lang="pl-PL" dirty="0" err="1">
                <a:solidFill>
                  <a:srgbClr val="FFFFFF"/>
                </a:solidFill>
              </a:rPr>
              <a:t>Amet</a:t>
            </a:r>
            <a:endParaRPr lang="pl-PL" dirty="0">
              <a:solidFill>
                <a:srgbClr val="FFFFFF"/>
              </a:solidFill>
            </a:endParaRPr>
          </a:p>
        </p:txBody>
      </p:sp>
      <p:pic>
        <p:nvPicPr>
          <p:cNvPr id="5" name="Obraz 4">
            <a:extLst>
              <a:ext uri="{FF2B5EF4-FFF2-40B4-BE49-F238E27FC236}">
                <a16:creationId xmlns:a16="http://schemas.microsoft.com/office/drawing/2014/main" id="{8C8D0210-858C-4ABA-9083-9E57D3660B3D}"/>
              </a:ext>
            </a:extLst>
          </p:cNvPr>
          <p:cNvPicPr>
            <a:picLocks noChangeAspect="1"/>
          </p:cNvPicPr>
          <p:nvPr/>
        </p:nvPicPr>
        <p:blipFill>
          <a:blip r:embed="rId4"/>
          <a:stretch>
            <a:fillRect/>
          </a:stretch>
        </p:blipFill>
        <p:spPr>
          <a:xfrm>
            <a:off x="20" y="-1"/>
            <a:ext cx="12191980" cy="6857991"/>
          </a:xfrm>
          <a:prstGeom prst="rect">
            <a:avLst/>
          </a:prstGeom>
        </p:spPr>
      </p:pic>
      <p:sp>
        <p:nvSpPr>
          <p:cNvPr id="10" name="Tytuł 1">
            <a:extLst>
              <a:ext uri="{FF2B5EF4-FFF2-40B4-BE49-F238E27FC236}">
                <a16:creationId xmlns:a16="http://schemas.microsoft.com/office/drawing/2014/main" id="{CAFA04E4-1903-4DB2-8EF3-A927A7115C6B}"/>
              </a:ext>
            </a:extLst>
          </p:cNvPr>
          <p:cNvSpPr>
            <a:spLocks noGrp="1"/>
          </p:cNvSpPr>
          <p:nvPr>
            <p:ph type="ctrTitle"/>
          </p:nvPr>
        </p:nvSpPr>
        <p:spPr>
          <a:xfrm>
            <a:off x="1752599" y="2150533"/>
            <a:ext cx="8542867" cy="1981867"/>
          </a:xfrm>
          <a:solidFill>
            <a:schemeClr val="bg1">
              <a:alpha val="60000"/>
            </a:schemeClr>
          </a:solidFill>
          <a:ln w="38100" cap="sq">
            <a:solidFill>
              <a:schemeClr val="tx1"/>
            </a:solidFill>
            <a:miter lim="800000"/>
          </a:ln>
        </p:spPr>
        <p:txBody>
          <a:bodyPr rtlCol="0" anchor="ctr">
            <a:normAutofit fontScale="90000"/>
          </a:bodyPr>
          <a:lstStyle/>
          <a:p>
            <a:r>
              <a:rPr lang="pl-PL" sz="4000" dirty="0">
                <a:solidFill>
                  <a:schemeClr val="tx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rPr>
              <a:t>Pęcznienie nasion w zależności od zgromadzonego materiału zapasowego</a:t>
            </a:r>
            <a:endParaRPr lang="pl-PL" dirty="0">
              <a:solidFill>
                <a:schemeClr val="tx1"/>
              </a:solidFill>
            </a:endParaRPr>
          </a:p>
        </p:txBody>
      </p:sp>
    </p:spTree>
    <p:extLst>
      <p:ext uri="{BB962C8B-B14F-4D97-AF65-F5344CB8AC3E}">
        <p14:creationId xmlns:p14="http://schemas.microsoft.com/office/powerpoint/2010/main" val="24010680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8BD3EB60-4B54-4788-8BFD-9E3AEDC5F538}"/>
              </a:ext>
            </a:extLst>
          </p:cNvPr>
          <p:cNvSpPr>
            <a:spLocks noGrp="1"/>
          </p:cNvSpPr>
          <p:nvPr>
            <p:ph idx="1"/>
          </p:nvPr>
        </p:nvSpPr>
        <p:spPr>
          <a:xfrm>
            <a:off x="766229" y="2152852"/>
            <a:ext cx="3908407" cy="4415899"/>
          </a:xfrm>
        </p:spPr>
        <p:txBody>
          <a:bodyPr>
            <a:normAutofit/>
          </a:bodyPr>
          <a:lstStyle/>
          <a:p>
            <a:r>
              <a:rPr lang="pl-PL" sz="2800" dirty="0">
                <a:latin typeface="Rockwell" panose="02060603020205020403" pitchFamily="18" charset="0"/>
              </a:rPr>
              <a:t>Po upływie 5 godzin, wyjmuję nasiona</a:t>
            </a:r>
            <a:r>
              <a:rPr lang="pl-PL" sz="2800" dirty="0">
                <a:effectLst/>
                <a:latin typeface="Rockwell" panose="02060603020205020403" pitchFamily="18" charset="0"/>
                <a:ea typeface="Calibri" panose="020F0502020204030204" pitchFamily="34" charset="0"/>
                <a:cs typeface="Times New Roman" panose="02020603050405020304" pitchFamily="18" charset="0"/>
              </a:rPr>
              <a:t> z cylindrów, osuszam bibułą i ważę.</a:t>
            </a:r>
          </a:p>
          <a:p>
            <a:endParaRPr lang="pl-PL" sz="2800" dirty="0">
              <a:latin typeface="Rockwell" panose="02060603020205020403" pitchFamily="18" charset="0"/>
            </a:endParaRPr>
          </a:p>
        </p:txBody>
      </p:sp>
      <p:pic>
        <p:nvPicPr>
          <p:cNvPr id="5" name="Obraz 4">
            <a:extLst>
              <a:ext uri="{FF2B5EF4-FFF2-40B4-BE49-F238E27FC236}">
                <a16:creationId xmlns:a16="http://schemas.microsoft.com/office/drawing/2014/main" id="{7A57AE91-3D26-442D-B94D-8E0075E6966E}"/>
              </a:ext>
            </a:extLst>
          </p:cNvPr>
          <p:cNvPicPr>
            <a:picLocks noChangeAspect="1"/>
          </p:cNvPicPr>
          <p:nvPr/>
        </p:nvPicPr>
        <p:blipFill rotWithShape="1">
          <a:blip r:embed="rId2"/>
          <a:srcRect b="15539"/>
          <a:stretch/>
        </p:blipFill>
        <p:spPr>
          <a:xfrm>
            <a:off x="5397843" y="186612"/>
            <a:ext cx="6332789" cy="5477070"/>
          </a:xfrm>
          <a:prstGeom prst="rect">
            <a:avLst/>
          </a:prstGeom>
        </p:spPr>
      </p:pic>
      <p:pic>
        <p:nvPicPr>
          <p:cNvPr id="7" name="Obraz 6">
            <a:extLst>
              <a:ext uri="{FF2B5EF4-FFF2-40B4-BE49-F238E27FC236}">
                <a16:creationId xmlns:a16="http://schemas.microsoft.com/office/drawing/2014/main" id="{7FD17A99-C073-4BA3-86B5-16C089D81A22}"/>
              </a:ext>
            </a:extLst>
          </p:cNvPr>
          <p:cNvPicPr>
            <a:picLocks noChangeAspect="1"/>
          </p:cNvPicPr>
          <p:nvPr/>
        </p:nvPicPr>
        <p:blipFill rotWithShape="1">
          <a:blip r:embed="rId3"/>
          <a:srcRect t="20312" b="19371"/>
          <a:stretch/>
        </p:blipFill>
        <p:spPr>
          <a:xfrm>
            <a:off x="5397843" y="5663681"/>
            <a:ext cx="6332789" cy="1073021"/>
          </a:xfrm>
          <a:prstGeom prst="rect">
            <a:avLst/>
          </a:prstGeom>
        </p:spPr>
      </p:pic>
    </p:spTree>
    <p:extLst>
      <p:ext uri="{BB962C8B-B14F-4D97-AF65-F5344CB8AC3E}">
        <p14:creationId xmlns:p14="http://schemas.microsoft.com/office/powerpoint/2010/main" val="13471519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59C30987-AA69-4567-BED3-AB1A613DED0F}"/>
              </a:ext>
            </a:extLst>
          </p:cNvPr>
          <p:cNvPicPr>
            <a:picLocks noChangeAspect="1"/>
          </p:cNvPicPr>
          <p:nvPr/>
        </p:nvPicPr>
        <p:blipFill>
          <a:blip r:embed="rId2"/>
          <a:stretch>
            <a:fillRect/>
          </a:stretch>
        </p:blipFill>
        <p:spPr>
          <a:xfrm>
            <a:off x="0" y="0"/>
            <a:ext cx="12191999" cy="6858000"/>
          </a:xfrm>
          <a:prstGeom prst="rect">
            <a:avLst/>
          </a:prstGeom>
        </p:spPr>
      </p:pic>
      <p:sp>
        <p:nvSpPr>
          <p:cNvPr id="7" name="Tytuł 6">
            <a:extLst>
              <a:ext uri="{FF2B5EF4-FFF2-40B4-BE49-F238E27FC236}">
                <a16:creationId xmlns:a16="http://schemas.microsoft.com/office/drawing/2014/main" id="{360A7AD0-0B06-4679-B64E-86E780C1EE2C}"/>
              </a:ext>
            </a:extLst>
          </p:cNvPr>
          <p:cNvSpPr>
            <a:spLocks noGrp="1"/>
          </p:cNvSpPr>
          <p:nvPr>
            <p:ph type="title"/>
          </p:nvPr>
        </p:nvSpPr>
        <p:spPr>
          <a:xfrm>
            <a:off x="2231135" y="638121"/>
            <a:ext cx="7729728" cy="1188720"/>
          </a:xfrm>
        </p:spPr>
        <p:txBody>
          <a:bodyPr/>
          <a:lstStyle/>
          <a:p>
            <a:r>
              <a:rPr lang="pl-PL" dirty="0"/>
              <a:t>Tabela przedstawiająca wyniki doświadczenia </a:t>
            </a:r>
          </a:p>
        </p:txBody>
      </p:sp>
      <p:graphicFrame>
        <p:nvGraphicFramePr>
          <p:cNvPr id="10" name="Tabela 10">
            <a:extLst>
              <a:ext uri="{FF2B5EF4-FFF2-40B4-BE49-F238E27FC236}">
                <a16:creationId xmlns:a16="http://schemas.microsoft.com/office/drawing/2014/main" id="{2833EA6D-CA76-4CA5-89E5-7E289F9C53A5}"/>
              </a:ext>
            </a:extLst>
          </p:cNvPr>
          <p:cNvGraphicFramePr>
            <a:graphicFrameLocks noGrp="1"/>
          </p:cNvGraphicFramePr>
          <p:nvPr>
            <p:extLst>
              <p:ext uri="{D42A27DB-BD31-4B8C-83A1-F6EECF244321}">
                <p14:modId xmlns:p14="http://schemas.microsoft.com/office/powerpoint/2010/main" val="608719298"/>
              </p:ext>
            </p:extLst>
          </p:nvPr>
        </p:nvGraphicFramePr>
        <p:xfrm>
          <a:off x="1623527" y="2464962"/>
          <a:ext cx="9041361" cy="1992009"/>
        </p:xfrm>
        <a:graphic>
          <a:graphicData uri="http://schemas.openxmlformats.org/drawingml/2006/table">
            <a:tbl>
              <a:tblPr firstRow="1" bandRow="1">
                <a:tableStyleId>{5C22544A-7EE6-4342-B048-85BDC9FD1C3A}</a:tableStyleId>
              </a:tblPr>
              <a:tblGrid>
                <a:gridCol w="1291623">
                  <a:extLst>
                    <a:ext uri="{9D8B030D-6E8A-4147-A177-3AD203B41FA5}">
                      <a16:colId xmlns:a16="http://schemas.microsoft.com/office/drawing/2014/main" val="1507368635"/>
                    </a:ext>
                  </a:extLst>
                </a:gridCol>
                <a:gridCol w="1291623">
                  <a:extLst>
                    <a:ext uri="{9D8B030D-6E8A-4147-A177-3AD203B41FA5}">
                      <a16:colId xmlns:a16="http://schemas.microsoft.com/office/drawing/2014/main" val="1488383645"/>
                    </a:ext>
                  </a:extLst>
                </a:gridCol>
                <a:gridCol w="1291623">
                  <a:extLst>
                    <a:ext uri="{9D8B030D-6E8A-4147-A177-3AD203B41FA5}">
                      <a16:colId xmlns:a16="http://schemas.microsoft.com/office/drawing/2014/main" val="1167480943"/>
                    </a:ext>
                  </a:extLst>
                </a:gridCol>
                <a:gridCol w="1291623">
                  <a:extLst>
                    <a:ext uri="{9D8B030D-6E8A-4147-A177-3AD203B41FA5}">
                      <a16:colId xmlns:a16="http://schemas.microsoft.com/office/drawing/2014/main" val="1755807326"/>
                    </a:ext>
                  </a:extLst>
                </a:gridCol>
                <a:gridCol w="1291623">
                  <a:extLst>
                    <a:ext uri="{9D8B030D-6E8A-4147-A177-3AD203B41FA5}">
                      <a16:colId xmlns:a16="http://schemas.microsoft.com/office/drawing/2014/main" val="2714526473"/>
                    </a:ext>
                  </a:extLst>
                </a:gridCol>
                <a:gridCol w="1291623">
                  <a:extLst>
                    <a:ext uri="{9D8B030D-6E8A-4147-A177-3AD203B41FA5}">
                      <a16:colId xmlns:a16="http://schemas.microsoft.com/office/drawing/2014/main" val="3667866190"/>
                    </a:ext>
                  </a:extLst>
                </a:gridCol>
                <a:gridCol w="1291623">
                  <a:extLst>
                    <a:ext uri="{9D8B030D-6E8A-4147-A177-3AD203B41FA5}">
                      <a16:colId xmlns:a16="http://schemas.microsoft.com/office/drawing/2014/main" val="622970055"/>
                    </a:ext>
                  </a:extLst>
                </a:gridCol>
              </a:tblGrid>
              <a:tr h="664003">
                <a:tc>
                  <a:txBody>
                    <a:bodyPr/>
                    <a:lstStyle/>
                    <a:p>
                      <a:endParaRPr lang="pl-PL"/>
                    </a:p>
                  </a:txBody>
                  <a:tcPr/>
                </a:tc>
                <a:tc gridSpan="2">
                  <a:txBody>
                    <a:bodyPr/>
                    <a:lstStyle/>
                    <a:p>
                      <a:pPr algn="ctr"/>
                      <a:r>
                        <a:rPr lang="pl-PL" dirty="0"/>
                        <a:t>fasola</a:t>
                      </a:r>
                    </a:p>
                  </a:txBody>
                  <a:tcPr/>
                </a:tc>
                <a:tc hMerge="1">
                  <a:txBody>
                    <a:bodyPr/>
                    <a:lstStyle/>
                    <a:p>
                      <a:endParaRPr lang="pl-PL"/>
                    </a:p>
                  </a:txBody>
                  <a:tcPr/>
                </a:tc>
                <a:tc gridSpan="2">
                  <a:txBody>
                    <a:bodyPr/>
                    <a:lstStyle/>
                    <a:p>
                      <a:pPr algn="ctr"/>
                      <a:r>
                        <a:rPr lang="pl-PL" dirty="0"/>
                        <a:t>rzepak</a:t>
                      </a:r>
                    </a:p>
                  </a:txBody>
                  <a:tcPr/>
                </a:tc>
                <a:tc hMerge="1">
                  <a:txBody>
                    <a:bodyPr/>
                    <a:lstStyle/>
                    <a:p>
                      <a:endParaRPr lang="pl-PL"/>
                    </a:p>
                  </a:txBody>
                  <a:tcPr/>
                </a:tc>
                <a:tc gridSpan="2">
                  <a:txBody>
                    <a:bodyPr/>
                    <a:lstStyle/>
                    <a:p>
                      <a:pPr algn="ctr"/>
                      <a:r>
                        <a:rPr lang="pl-PL" dirty="0"/>
                        <a:t>kukurydza</a:t>
                      </a:r>
                    </a:p>
                  </a:txBody>
                  <a:tcPr/>
                </a:tc>
                <a:tc hMerge="1">
                  <a:txBody>
                    <a:bodyPr/>
                    <a:lstStyle/>
                    <a:p>
                      <a:endParaRPr lang="pl-PL"/>
                    </a:p>
                  </a:txBody>
                  <a:tcPr/>
                </a:tc>
                <a:extLst>
                  <a:ext uri="{0D108BD9-81ED-4DB2-BD59-A6C34878D82A}">
                    <a16:rowId xmlns:a16="http://schemas.microsoft.com/office/drawing/2014/main" val="420181922"/>
                  </a:ext>
                </a:extLst>
              </a:tr>
              <a:tr h="664003">
                <a:tc>
                  <a:txBody>
                    <a:bodyPr/>
                    <a:lstStyle/>
                    <a:p>
                      <a:endParaRPr lang="pl-PL" dirty="0"/>
                    </a:p>
                  </a:txBody>
                  <a:tcPr/>
                </a:tc>
                <a:tc>
                  <a:txBody>
                    <a:bodyPr/>
                    <a:lstStyle/>
                    <a:p>
                      <a:pPr algn="ctr"/>
                      <a:r>
                        <a:rPr lang="pl-PL" b="1" dirty="0"/>
                        <a:t>przed</a:t>
                      </a:r>
                    </a:p>
                  </a:txBody>
                  <a:tcPr/>
                </a:tc>
                <a:tc>
                  <a:txBody>
                    <a:bodyPr/>
                    <a:lstStyle/>
                    <a:p>
                      <a:pPr algn="ctr"/>
                      <a:r>
                        <a:rPr lang="pl-PL" b="1" dirty="0"/>
                        <a:t>po</a:t>
                      </a:r>
                    </a:p>
                  </a:txBody>
                  <a:tcPr/>
                </a:tc>
                <a:tc>
                  <a:txBody>
                    <a:bodyPr/>
                    <a:lstStyle/>
                    <a:p>
                      <a:pPr algn="ctr"/>
                      <a:r>
                        <a:rPr lang="pl-PL" b="1" dirty="0"/>
                        <a:t>przed</a:t>
                      </a:r>
                    </a:p>
                  </a:txBody>
                  <a:tcPr/>
                </a:tc>
                <a:tc>
                  <a:txBody>
                    <a:bodyPr/>
                    <a:lstStyle/>
                    <a:p>
                      <a:pPr algn="ctr"/>
                      <a:r>
                        <a:rPr lang="pl-PL" b="1" dirty="0"/>
                        <a:t>po</a:t>
                      </a:r>
                    </a:p>
                  </a:txBody>
                  <a:tcPr/>
                </a:tc>
                <a:tc>
                  <a:txBody>
                    <a:bodyPr/>
                    <a:lstStyle/>
                    <a:p>
                      <a:pPr algn="ctr"/>
                      <a:r>
                        <a:rPr lang="pl-PL" b="1" dirty="0"/>
                        <a:t>przed</a:t>
                      </a:r>
                    </a:p>
                  </a:txBody>
                  <a:tcPr/>
                </a:tc>
                <a:tc>
                  <a:txBody>
                    <a:bodyPr/>
                    <a:lstStyle/>
                    <a:p>
                      <a:pPr algn="ctr"/>
                      <a:r>
                        <a:rPr lang="pl-PL" b="1" dirty="0"/>
                        <a:t>po</a:t>
                      </a:r>
                    </a:p>
                  </a:txBody>
                  <a:tcPr/>
                </a:tc>
                <a:extLst>
                  <a:ext uri="{0D108BD9-81ED-4DB2-BD59-A6C34878D82A}">
                    <a16:rowId xmlns:a16="http://schemas.microsoft.com/office/drawing/2014/main" val="141311379"/>
                  </a:ext>
                </a:extLst>
              </a:tr>
              <a:tr h="664003">
                <a:tc>
                  <a:txBody>
                    <a:bodyPr/>
                    <a:lstStyle/>
                    <a:p>
                      <a:pPr algn="ctr"/>
                      <a:r>
                        <a:rPr lang="pl-PL" b="1" dirty="0"/>
                        <a:t>waga</a:t>
                      </a:r>
                    </a:p>
                  </a:txBody>
                  <a:tcPr/>
                </a:tc>
                <a:tc>
                  <a:txBody>
                    <a:bodyPr/>
                    <a:lstStyle/>
                    <a:p>
                      <a:pPr algn="ctr"/>
                      <a:r>
                        <a:rPr lang="pl-PL" dirty="0"/>
                        <a:t>20g</a:t>
                      </a:r>
                    </a:p>
                  </a:txBody>
                  <a:tcPr/>
                </a:tc>
                <a:tc>
                  <a:txBody>
                    <a:bodyPr/>
                    <a:lstStyle/>
                    <a:p>
                      <a:pPr algn="ctr"/>
                      <a:r>
                        <a:rPr lang="pl-PL" dirty="0"/>
                        <a:t>70g</a:t>
                      </a:r>
                    </a:p>
                  </a:txBody>
                  <a:tcPr/>
                </a:tc>
                <a:tc>
                  <a:txBody>
                    <a:bodyPr/>
                    <a:lstStyle/>
                    <a:p>
                      <a:pPr algn="ctr"/>
                      <a:r>
                        <a:rPr lang="pl-PL" dirty="0"/>
                        <a:t>20g</a:t>
                      </a:r>
                    </a:p>
                  </a:txBody>
                  <a:tcPr/>
                </a:tc>
                <a:tc>
                  <a:txBody>
                    <a:bodyPr/>
                    <a:lstStyle/>
                    <a:p>
                      <a:pPr algn="ctr"/>
                      <a:r>
                        <a:rPr lang="pl-PL" dirty="0"/>
                        <a:t>26g</a:t>
                      </a:r>
                    </a:p>
                  </a:txBody>
                  <a:tcPr/>
                </a:tc>
                <a:tc>
                  <a:txBody>
                    <a:bodyPr/>
                    <a:lstStyle/>
                    <a:p>
                      <a:pPr algn="ctr"/>
                      <a:r>
                        <a:rPr lang="pl-PL" dirty="0"/>
                        <a:t>20g</a:t>
                      </a:r>
                    </a:p>
                  </a:txBody>
                  <a:tcPr/>
                </a:tc>
                <a:tc>
                  <a:txBody>
                    <a:bodyPr/>
                    <a:lstStyle/>
                    <a:p>
                      <a:pPr algn="ctr"/>
                      <a:r>
                        <a:rPr lang="pl-PL" dirty="0"/>
                        <a:t>21g</a:t>
                      </a:r>
                    </a:p>
                  </a:txBody>
                  <a:tcPr/>
                </a:tc>
                <a:extLst>
                  <a:ext uri="{0D108BD9-81ED-4DB2-BD59-A6C34878D82A}">
                    <a16:rowId xmlns:a16="http://schemas.microsoft.com/office/drawing/2014/main" val="2514719004"/>
                  </a:ext>
                </a:extLst>
              </a:tr>
            </a:tbl>
          </a:graphicData>
        </a:graphic>
      </p:graphicFrame>
    </p:spTree>
    <p:extLst>
      <p:ext uri="{BB962C8B-B14F-4D97-AF65-F5344CB8AC3E}">
        <p14:creationId xmlns:p14="http://schemas.microsoft.com/office/powerpoint/2010/main" val="29568093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59C30987-AA69-4567-BED3-AB1A613DED0F}"/>
              </a:ext>
            </a:extLst>
          </p:cNvPr>
          <p:cNvPicPr>
            <a:picLocks noChangeAspect="1"/>
          </p:cNvPicPr>
          <p:nvPr/>
        </p:nvPicPr>
        <p:blipFill>
          <a:blip r:embed="rId2"/>
          <a:stretch>
            <a:fillRect/>
          </a:stretch>
        </p:blipFill>
        <p:spPr>
          <a:xfrm>
            <a:off x="-1" y="0"/>
            <a:ext cx="12191999" cy="6858000"/>
          </a:xfrm>
          <a:prstGeom prst="rect">
            <a:avLst/>
          </a:prstGeom>
        </p:spPr>
      </p:pic>
      <p:sp>
        <p:nvSpPr>
          <p:cNvPr id="7" name="Tytuł 6">
            <a:extLst>
              <a:ext uri="{FF2B5EF4-FFF2-40B4-BE49-F238E27FC236}">
                <a16:creationId xmlns:a16="http://schemas.microsoft.com/office/drawing/2014/main" id="{360A7AD0-0B06-4679-B64E-86E780C1EE2C}"/>
              </a:ext>
            </a:extLst>
          </p:cNvPr>
          <p:cNvSpPr>
            <a:spLocks noGrp="1"/>
          </p:cNvSpPr>
          <p:nvPr>
            <p:ph type="title"/>
          </p:nvPr>
        </p:nvSpPr>
        <p:spPr>
          <a:xfrm>
            <a:off x="2231135" y="297907"/>
            <a:ext cx="7729728" cy="944967"/>
          </a:xfrm>
        </p:spPr>
        <p:txBody>
          <a:bodyPr>
            <a:normAutofit fontScale="90000"/>
          </a:bodyPr>
          <a:lstStyle/>
          <a:p>
            <a:r>
              <a:rPr lang="pl-PL" dirty="0"/>
              <a:t>Tabela przedstawiająca wyniki doświadczenia </a:t>
            </a:r>
          </a:p>
        </p:txBody>
      </p:sp>
      <p:graphicFrame>
        <p:nvGraphicFramePr>
          <p:cNvPr id="11" name="Tabela 11">
            <a:extLst>
              <a:ext uri="{FF2B5EF4-FFF2-40B4-BE49-F238E27FC236}">
                <a16:creationId xmlns:a16="http://schemas.microsoft.com/office/drawing/2014/main" id="{ACB74F63-1C37-42D5-AE1F-840CF7700131}"/>
              </a:ext>
            </a:extLst>
          </p:cNvPr>
          <p:cNvGraphicFramePr>
            <a:graphicFrameLocks noGrp="1"/>
          </p:cNvGraphicFramePr>
          <p:nvPr>
            <p:extLst>
              <p:ext uri="{D42A27DB-BD31-4B8C-83A1-F6EECF244321}">
                <p14:modId xmlns:p14="http://schemas.microsoft.com/office/powerpoint/2010/main" val="3698142994"/>
              </p:ext>
            </p:extLst>
          </p:nvPr>
        </p:nvGraphicFramePr>
        <p:xfrm>
          <a:off x="1471127" y="1510573"/>
          <a:ext cx="9656149" cy="5049520"/>
        </p:xfrm>
        <a:graphic>
          <a:graphicData uri="http://schemas.openxmlformats.org/drawingml/2006/table">
            <a:tbl>
              <a:tblPr firstRow="1" bandRow="1">
                <a:tableStyleId>{5C22544A-7EE6-4342-B048-85BDC9FD1C3A}</a:tableStyleId>
              </a:tblPr>
              <a:tblGrid>
                <a:gridCol w="1388071">
                  <a:extLst>
                    <a:ext uri="{9D8B030D-6E8A-4147-A177-3AD203B41FA5}">
                      <a16:colId xmlns:a16="http://schemas.microsoft.com/office/drawing/2014/main" val="1970071722"/>
                    </a:ext>
                  </a:extLst>
                </a:gridCol>
                <a:gridCol w="1370828">
                  <a:extLst>
                    <a:ext uri="{9D8B030D-6E8A-4147-A177-3AD203B41FA5}">
                      <a16:colId xmlns:a16="http://schemas.microsoft.com/office/drawing/2014/main" val="1203873071"/>
                    </a:ext>
                  </a:extLst>
                </a:gridCol>
                <a:gridCol w="1379450">
                  <a:extLst>
                    <a:ext uri="{9D8B030D-6E8A-4147-A177-3AD203B41FA5}">
                      <a16:colId xmlns:a16="http://schemas.microsoft.com/office/drawing/2014/main" val="1940021269"/>
                    </a:ext>
                  </a:extLst>
                </a:gridCol>
                <a:gridCol w="1379450">
                  <a:extLst>
                    <a:ext uri="{9D8B030D-6E8A-4147-A177-3AD203B41FA5}">
                      <a16:colId xmlns:a16="http://schemas.microsoft.com/office/drawing/2014/main" val="3783807734"/>
                    </a:ext>
                  </a:extLst>
                </a:gridCol>
                <a:gridCol w="1379450">
                  <a:extLst>
                    <a:ext uri="{9D8B030D-6E8A-4147-A177-3AD203B41FA5}">
                      <a16:colId xmlns:a16="http://schemas.microsoft.com/office/drawing/2014/main" val="2988558215"/>
                    </a:ext>
                  </a:extLst>
                </a:gridCol>
                <a:gridCol w="1379450">
                  <a:extLst>
                    <a:ext uri="{9D8B030D-6E8A-4147-A177-3AD203B41FA5}">
                      <a16:colId xmlns:a16="http://schemas.microsoft.com/office/drawing/2014/main" val="1793572672"/>
                    </a:ext>
                  </a:extLst>
                </a:gridCol>
                <a:gridCol w="1379450">
                  <a:extLst>
                    <a:ext uri="{9D8B030D-6E8A-4147-A177-3AD203B41FA5}">
                      <a16:colId xmlns:a16="http://schemas.microsoft.com/office/drawing/2014/main" val="555726504"/>
                    </a:ext>
                  </a:extLst>
                </a:gridCol>
              </a:tblGrid>
              <a:tr h="370840">
                <a:tc>
                  <a:txBody>
                    <a:bodyPr/>
                    <a:lstStyle/>
                    <a:p>
                      <a:endParaRPr lang="pl-PL"/>
                    </a:p>
                  </a:txBody>
                  <a:tcPr/>
                </a:tc>
                <a:tc gridSpan="2">
                  <a:txBody>
                    <a:bodyPr/>
                    <a:lstStyle/>
                    <a:p>
                      <a:pPr algn="ctr"/>
                      <a:r>
                        <a:rPr lang="pl-PL" dirty="0"/>
                        <a:t>fasola</a:t>
                      </a:r>
                    </a:p>
                  </a:txBody>
                  <a:tcPr/>
                </a:tc>
                <a:tc hMerge="1">
                  <a:txBody>
                    <a:bodyPr/>
                    <a:lstStyle/>
                    <a:p>
                      <a:endParaRPr lang="pl-PL"/>
                    </a:p>
                  </a:txBody>
                  <a:tcPr/>
                </a:tc>
                <a:tc gridSpan="2">
                  <a:txBody>
                    <a:bodyPr/>
                    <a:lstStyle/>
                    <a:p>
                      <a:pPr algn="ctr"/>
                      <a:r>
                        <a:rPr lang="pl-PL" dirty="0"/>
                        <a:t>rzepak</a:t>
                      </a:r>
                    </a:p>
                  </a:txBody>
                  <a:tcPr/>
                </a:tc>
                <a:tc hMerge="1">
                  <a:txBody>
                    <a:bodyPr/>
                    <a:lstStyle/>
                    <a:p>
                      <a:endParaRPr lang="pl-PL"/>
                    </a:p>
                  </a:txBody>
                  <a:tcPr/>
                </a:tc>
                <a:tc gridSpan="2">
                  <a:txBody>
                    <a:bodyPr/>
                    <a:lstStyle/>
                    <a:p>
                      <a:pPr algn="ctr"/>
                      <a:r>
                        <a:rPr lang="pl-PL" dirty="0"/>
                        <a:t>kukurydza</a:t>
                      </a:r>
                    </a:p>
                  </a:txBody>
                  <a:tcPr/>
                </a:tc>
                <a:tc hMerge="1">
                  <a:txBody>
                    <a:bodyPr/>
                    <a:lstStyle/>
                    <a:p>
                      <a:endParaRPr lang="pl-PL"/>
                    </a:p>
                  </a:txBody>
                  <a:tcPr/>
                </a:tc>
                <a:extLst>
                  <a:ext uri="{0D108BD9-81ED-4DB2-BD59-A6C34878D82A}">
                    <a16:rowId xmlns:a16="http://schemas.microsoft.com/office/drawing/2014/main" val="3159598667"/>
                  </a:ext>
                </a:extLst>
              </a:tr>
              <a:tr h="370840">
                <a:tc>
                  <a:txBody>
                    <a:bodyPr/>
                    <a:lstStyle/>
                    <a:p>
                      <a:endParaRPr lang="pl-PL"/>
                    </a:p>
                  </a:txBody>
                  <a:tcPr/>
                </a:tc>
                <a:tc>
                  <a:txBody>
                    <a:bodyPr/>
                    <a:lstStyle/>
                    <a:p>
                      <a:pPr algn="ctr"/>
                      <a:r>
                        <a:rPr lang="pl-PL" b="1" dirty="0"/>
                        <a:t>przed</a:t>
                      </a:r>
                    </a:p>
                  </a:txBody>
                  <a:tcPr/>
                </a:tc>
                <a:tc>
                  <a:txBody>
                    <a:bodyPr/>
                    <a:lstStyle/>
                    <a:p>
                      <a:pPr algn="ctr"/>
                      <a:r>
                        <a:rPr lang="pl-PL" b="1" dirty="0"/>
                        <a:t>po</a:t>
                      </a:r>
                    </a:p>
                  </a:txBody>
                  <a:tcPr/>
                </a:tc>
                <a:tc>
                  <a:txBody>
                    <a:bodyPr/>
                    <a:lstStyle/>
                    <a:p>
                      <a:pPr algn="ctr"/>
                      <a:r>
                        <a:rPr lang="pl-PL" b="1" dirty="0"/>
                        <a:t>przed</a:t>
                      </a:r>
                    </a:p>
                  </a:txBody>
                  <a:tcPr/>
                </a:tc>
                <a:tc>
                  <a:txBody>
                    <a:bodyPr/>
                    <a:lstStyle/>
                    <a:p>
                      <a:pPr algn="ctr"/>
                      <a:r>
                        <a:rPr lang="pl-PL" b="1" dirty="0"/>
                        <a:t>po</a:t>
                      </a:r>
                    </a:p>
                  </a:txBody>
                  <a:tcPr/>
                </a:tc>
                <a:tc>
                  <a:txBody>
                    <a:bodyPr/>
                    <a:lstStyle/>
                    <a:p>
                      <a:pPr algn="ctr"/>
                      <a:r>
                        <a:rPr lang="pl-PL" b="1" dirty="0"/>
                        <a:t>przed</a:t>
                      </a:r>
                    </a:p>
                  </a:txBody>
                  <a:tcPr/>
                </a:tc>
                <a:tc>
                  <a:txBody>
                    <a:bodyPr/>
                    <a:lstStyle/>
                    <a:p>
                      <a:pPr algn="ctr"/>
                      <a:r>
                        <a:rPr lang="pl-PL" b="1" dirty="0"/>
                        <a:t>po</a:t>
                      </a:r>
                    </a:p>
                  </a:txBody>
                  <a:tcPr/>
                </a:tc>
                <a:extLst>
                  <a:ext uri="{0D108BD9-81ED-4DB2-BD59-A6C34878D82A}">
                    <a16:rowId xmlns:a16="http://schemas.microsoft.com/office/drawing/2014/main" val="1062538399"/>
                  </a:ext>
                </a:extLst>
              </a:tr>
              <a:tr h="370840">
                <a:tc>
                  <a:txBody>
                    <a:bodyPr/>
                    <a:lstStyle/>
                    <a:p>
                      <a:r>
                        <a:rPr lang="pl-PL" b="1" dirty="0"/>
                        <a:t>Poziom wody w cylindrze [cm³]</a:t>
                      </a:r>
                    </a:p>
                  </a:txBody>
                  <a:tcPr/>
                </a:tc>
                <a:tc>
                  <a:txBody>
                    <a:bodyPr/>
                    <a:lstStyle/>
                    <a:p>
                      <a:pPr algn="ctr"/>
                      <a:r>
                        <a:rPr lang="pl-PL" dirty="0"/>
                        <a:t>50</a:t>
                      </a:r>
                    </a:p>
                  </a:txBody>
                  <a:tcPr/>
                </a:tc>
                <a:tc>
                  <a:txBody>
                    <a:bodyPr/>
                    <a:lstStyle/>
                    <a:p>
                      <a:pPr algn="ctr"/>
                      <a:r>
                        <a:rPr lang="pl-PL" dirty="0"/>
                        <a:t>88</a:t>
                      </a:r>
                    </a:p>
                  </a:txBody>
                  <a:tcPr/>
                </a:tc>
                <a:tc>
                  <a:txBody>
                    <a:bodyPr/>
                    <a:lstStyle/>
                    <a:p>
                      <a:pPr algn="ctr"/>
                      <a:r>
                        <a:rPr lang="pl-PL" dirty="0"/>
                        <a:t>50</a:t>
                      </a:r>
                    </a:p>
                  </a:txBody>
                  <a:tcPr/>
                </a:tc>
                <a:tc>
                  <a:txBody>
                    <a:bodyPr/>
                    <a:lstStyle/>
                    <a:p>
                      <a:pPr algn="ctr"/>
                      <a:r>
                        <a:rPr lang="pl-PL" dirty="0"/>
                        <a:t>75</a:t>
                      </a:r>
                    </a:p>
                  </a:txBody>
                  <a:tcPr/>
                </a:tc>
                <a:tc>
                  <a:txBody>
                    <a:bodyPr/>
                    <a:lstStyle/>
                    <a:p>
                      <a:pPr algn="ctr"/>
                      <a:r>
                        <a:rPr lang="pl-PL" dirty="0"/>
                        <a:t>50</a:t>
                      </a:r>
                    </a:p>
                  </a:txBody>
                  <a:tcPr/>
                </a:tc>
                <a:tc>
                  <a:txBody>
                    <a:bodyPr/>
                    <a:lstStyle/>
                    <a:p>
                      <a:pPr algn="ctr"/>
                      <a:r>
                        <a:rPr lang="pl-PL" dirty="0"/>
                        <a:t>80</a:t>
                      </a:r>
                    </a:p>
                  </a:txBody>
                  <a:tcPr/>
                </a:tc>
                <a:extLst>
                  <a:ext uri="{0D108BD9-81ED-4DB2-BD59-A6C34878D82A}">
                    <a16:rowId xmlns:a16="http://schemas.microsoft.com/office/drawing/2014/main" val="2803597023"/>
                  </a:ext>
                </a:extLst>
              </a:tr>
              <a:tr h="370840">
                <a:tc>
                  <a:txBody>
                    <a:bodyPr/>
                    <a:lstStyle/>
                    <a:p>
                      <a:endParaRPr lang="pl-PL" b="1" dirty="0"/>
                    </a:p>
                  </a:txBody>
                  <a:tcPr/>
                </a:tc>
                <a:tc gridSpan="2">
                  <a:txBody>
                    <a:bodyPr/>
                    <a:lstStyle/>
                    <a:p>
                      <a:pPr algn="ctr"/>
                      <a:r>
                        <a:rPr lang="pl-PL" b="1" dirty="0"/>
                        <a:t>przed</a:t>
                      </a:r>
                    </a:p>
                  </a:txBody>
                  <a:tcPr/>
                </a:tc>
                <a:tc hMerge="1">
                  <a:txBody>
                    <a:bodyPr/>
                    <a:lstStyle/>
                    <a:p>
                      <a:endParaRPr lang="pl-PL"/>
                    </a:p>
                  </a:txBody>
                  <a:tcPr/>
                </a:tc>
                <a:tc gridSpan="2">
                  <a:txBody>
                    <a:bodyPr/>
                    <a:lstStyle/>
                    <a:p>
                      <a:pPr algn="ctr"/>
                      <a:r>
                        <a:rPr lang="pl-PL" b="1" dirty="0"/>
                        <a:t>przed</a:t>
                      </a:r>
                    </a:p>
                  </a:txBody>
                  <a:tcPr/>
                </a:tc>
                <a:tc hMerge="1">
                  <a:txBody>
                    <a:bodyPr/>
                    <a:lstStyle/>
                    <a:p>
                      <a:endParaRPr lang="pl-PL"/>
                    </a:p>
                  </a:txBody>
                  <a:tcPr/>
                </a:tc>
                <a:tc gridSpan="2">
                  <a:txBody>
                    <a:bodyPr/>
                    <a:lstStyle/>
                    <a:p>
                      <a:pPr algn="ctr"/>
                      <a:r>
                        <a:rPr lang="pl-PL" b="1" dirty="0"/>
                        <a:t>przed</a:t>
                      </a:r>
                    </a:p>
                  </a:txBody>
                  <a:tcPr/>
                </a:tc>
                <a:tc hMerge="1">
                  <a:txBody>
                    <a:bodyPr/>
                    <a:lstStyle/>
                    <a:p>
                      <a:endParaRPr lang="pl-PL"/>
                    </a:p>
                  </a:txBody>
                  <a:tcPr/>
                </a:tc>
                <a:extLst>
                  <a:ext uri="{0D108BD9-81ED-4DB2-BD59-A6C34878D82A}">
                    <a16:rowId xmlns:a16="http://schemas.microsoft.com/office/drawing/2014/main" val="1245721930"/>
                  </a:ext>
                </a:extLst>
              </a:tr>
              <a:tr h="370840">
                <a:tc>
                  <a:txBody>
                    <a:bodyPr/>
                    <a:lstStyle/>
                    <a:p>
                      <a:r>
                        <a:rPr lang="pl-PL" b="1" dirty="0"/>
                        <a:t>Objętość nasion przed [cm³]</a:t>
                      </a:r>
                    </a:p>
                  </a:txBody>
                  <a:tcPr/>
                </a:tc>
                <a:tc gridSpan="2">
                  <a:txBody>
                    <a:bodyPr/>
                    <a:lstStyle/>
                    <a:p>
                      <a:pPr algn="ctr"/>
                      <a:r>
                        <a:rPr lang="pl-PL" b="0" dirty="0"/>
                        <a:t>38</a:t>
                      </a:r>
                    </a:p>
                  </a:txBody>
                  <a:tcPr/>
                </a:tc>
                <a:tc hMerge="1">
                  <a:txBody>
                    <a:bodyPr/>
                    <a:lstStyle/>
                    <a:p>
                      <a:endParaRPr lang="pl-PL" b="0" dirty="0"/>
                    </a:p>
                  </a:txBody>
                  <a:tcPr/>
                </a:tc>
                <a:tc gridSpan="2">
                  <a:txBody>
                    <a:bodyPr/>
                    <a:lstStyle/>
                    <a:p>
                      <a:pPr algn="ctr"/>
                      <a:r>
                        <a:rPr lang="pl-PL" b="0" dirty="0"/>
                        <a:t>25</a:t>
                      </a:r>
                    </a:p>
                  </a:txBody>
                  <a:tcPr/>
                </a:tc>
                <a:tc hMerge="1">
                  <a:txBody>
                    <a:bodyPr/>
                    <a:lstStyle/>
                    <a:p>
                      <a:endParaRPr lang="pl-PL" b="0" dirty="0"/>
                    </a:p>
                  </a:txBody>
                  <a:tcPr/>
                </a:tc>
                <a:tc gridSpan="2">
                  <a:txBody>
                    <a:bodyPr/>
                    <a:lstStyle/>
                    <a:p>
                      <a:pPr algn="ctr"/>
                      <a:r>
                        <a:rPr lang="pl-PL" b="0" dirty="0"/>
                        <a:t>30</a:t>
                      </a:r>
                    </a:p>
                  </a:txBody>
                  <a:tcPr/>
                </a:tc>
                <a:tc hMerge="1">
                  <a:txBody>
                    <a:bodyPr/>
                    <a:lstStyle/>
                    <a:p>
                      <a:endParaRPr lang="pl-PL" b="0" dirty="0"/>
                    </a:p>
                  </a:txBody>
                  <a:tcPr/>
                </a:tc>
                <a:extLst>
                  <a:ext uri="{0D108BD9-81ED-4DB2-BD59-A6C34878D82A}">
                    <a16:rowId xmlns:a16="http://schemas.microsoft.com/office/drawing/2014/main" val="3965428292"/>
                  </a:ext>
                </a:extLst>
              </a:tr>
              <a:tr h="370840">
                <a:tc>
                  <a:txBody>
                    <a:bodyPr/>
                    <a:lstStyle/>
                    <a:p>
                      <a:endParaRPr lang="pl-PL" b="1"/>
                    </a:p>
                  </a:txBody>
                  <a:tcPr/>
                </a:tc>
                <a:tc gridSpan="2">
                  <a:txBody>
                    <a:bodyPr/>
                    <a:lstStyle/>
                    <a:p>
                      <a:pPr algn="ctr"/>
                      <a:r>
                        <a:rPr lang="pl-PL" b="1" dirty="0"/>
                        <a:t>po</a:t>
                      </a:r>
                    </a:p>
                  </a:txBody>
                  <a:tcPr/>
                </a:tc>
                <a:tc hMerge="1">
                  <a:txBody>
                    <a:bodyPr/>
                    <a:lstStyle/>
                    <a:p>
                      <a:endParaRPr lang="pl-PL"/>
                    </a:p>
                  </a:txBody>
                  <a:tcPr/>
                </a:tc>
                <a:tc gridSpan="2">
                  <a:txBody>
                    <a:bodyPr/>
                    <a:lstStyle/>
                    <a:p>
                      <a:pPr algn="ctr"/>
                      <a:r>
                        <a:rPr lang="pl-PL" b="1" dirty="0"/>
                        <a:t>po</a:t>
                      </a:r>
                    </a:p>
                  </a:txBody>
                  <a:tcPr/>
                </a:tc>
                <a:tc hMerge="1">
                  <a:txBody>
                    <a:bodyPr/>
                    <a:lstStyle/>
                    <a:p>
                      <a:endParaRPr lang="pl-PL"/>
                    </a:p>
                  </a:txBody>
                  <a:tcPr/>
                </a:tc>
                <a:tc gridSpan="2">
                  <a:txBody>
                    <a:bodyPr/>
                    <a:lstStyle/>
                    <a:p>
                      <a:pPr algn="ctr"/>
                      <a:r>
                        <a:rPr lang="pl-PL" b="1" dirty="0"/>
                        <a:t>po</a:t>
                      </a:r>
                    </a:p>
                  </a:txBody>
                  <a:tcPr/>
                </a:tc>
                <a:tc hMerge="1">
                  <a:txBody>
                    <a:bodyPr/>
                    <a:lstStyle/>
                    <a:p>
                      <a:endParaRPr lang="pl-PL"/>
                    </a:p>
                  </a:txBody>
                  <a:tcPr/>
                </a:tc>
                <a:extLst>
                  <a:ext uri="{0D108BD9-81ED-4DB2-BD59-A6C34878D82A}">
                    <a16:rowId xmlns:a16="http://schemas.microsoft.com/office/drawing/2014/main" val="3959671451"/>
                  </a:ext>
                </a:extLst>
              </a:tr>
              <a:tr h="370840">
                <a:tc>
                  <a:txBody>
                    <a:bodyPr/>
                    <a:lstStyle/>
                    <a:p>
                      <a:r>
                        <a:rPr lang="pl-PL" b="1" dirty="0"/>
                        <a:t>Objętość nasion [cm³] po 5h</a:t>
                      </a:r>
                    </a:p>
                  </a:txBody>
                  <a:tcPr/>
                </a:tc>
                <a:tc gridSpan="2">
                  <a:txBody>
                    <a:bodyPr/>
                    <a:lstStyle/>
                    <a:p>
                      <a:pPr algn="ctr"/>
                      <a:r>
                        <a:rPr lang="pl-PL" dirty="0"/>
                        <a:t>135-88=47</a:t>
                      </a:r>
                    </a:p>
                  </a:txBody>
                  <a:tcPr/>
                </a:tc>
                <a:tc hMerge="1">
                  <a:txBody>
                    <a:bodyPr/>
                    <a:lstStyle/>
                    <a:p>
                      <a:endParaRPr lang="pl-PL"/>
                    </a:p>
                  </a:txBody>
                  <a:tcPr/>
                </a:tc>
                <a:tc gridSpan="2">
                  <a:txBody>
                    <a:bodyPr/>
                    <a:lstStyle/>
                    <a:p>
                      <a:pPr algn="ctr"/>
                      <a:r>
                        <a:rPr lang="pl-PL" dirty="0"/>
                        <a:t>125-75=50</a:t>
                      </a:r>
                    </a:p>
                  </a:txBody>
                  <a:tcPr/>
                </a:tc>
                <a:tc hMerge="1">
                  <a:txBody>
                    <a:bodyPr/>
                    <a:lstStyle/>
                    <a:p>
                      <a:endParaRPr lang="pl-PL"/>
                    </a:p>
                  </a:txBody>
                  <a:tcPr/>
                </a:tc>
                <a:tc gridSpan="2">
                  <a:txBody>
                    <a:bodyPr/>
                    <a:lstStyle/>
                    <a:p>
                      <a:pPr algn="ctr"/>
                      <a:r>
                        <a:rPr lang="pl-PL" dirty="0"/>
                        <a:t>130-80=50</a:t>
                      </a:r>
                    </a:p>
                  </a:txBody>
                  <a:tcPr/>
                </a:tc>
                <a:tc hMerge="1">
                  <a:txBody>
                    <a:bodyPr/>
                    <a:lstStyle/>
                    <a:p>
                      <a:endParaRPr lang="pl-PL" dirty="0"/>
                    </a:p>
                  </a:txBody>
                  <a:tcPr/>
                </a:tc>
                <a:extLst>
                  <a:ext uri="{0D108BD9-81ED-4DB2-BD59-A6C34878D82A}">
                    <a16:rowId xmlns:a16="http://schemas.microsoft.com/office/drawing/2014/main" val="1103466326"/>
                  </a:ext>
                </a:extLst>
              </a:tr>
            </a:tbl>
          </a:graphicData>
        </a:graphic>
      </p:graphicFrame>
    </p:spTree>
    <p:extLst>
      <p:ext uri="{BB962C8B-B14F-4D97-AF65-F5344CB8AC3E}">
        <p14:creationId xmlns:p14="http://schemas.microsoft.com/office/powerpoint/2010/main" val="1870069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a:extLst>
              <a:ext uri="{FF2B5EF4-FFF2-40B4-BE49-F238E27FC236}">
                <a16:creationId xmlns:a16="http://schemas.microsoft.com/office/drawing/2014/main" id="{762A8A17-0246-44D4-9033-278B0186B559}"/>
              </a:ext>
            </a:extLst>
          </p:cNvPr>
          <p:cNvPicPr>
            <a:picLocks noChangeAspect="1"/>
          </p:cNvPicPr>
          <p:nvPr/>
        </p:nvPicPr>
        <p:blipFill>
          <a:blip r:embed="rId2"/>
          <a:stretch>
            <a:fillRect/>
          </a:stretch>
        </p:blipFill>
        <p:spPr>
          <a:xfrm>
            <a:off x="0" y="-1"/>
            <a:ext cx="12192000" cy="6854161"/>
          </a:xfrm>
          <a:prstGeom prst="rect">
            <a:avLst/>
          </a:prstGeom>
        </p:spPr>
      </p:pic>
      <p:sp>
        <p:nvSpPr>
          <p:cNvPr id="7" name="Tytuł 1">
            <a:extLst>
              <a:ext uri="{FF2B5EF4-FFF2-40B4-BE49-F238E27FC236}">
                <a16:creationId xmlns:a16="http://schemas.microsoft.com/office/drawing/2014/main" id="{A5F0D4CD-F3FC-4A2F-B2BA-5A727A9D8B8D}"/>
              </a:ext>
            </a:extLst>
          </p:cNvPr>
          <p:cNvSpPr>
            <a:spLocks noGrp="1"/>
          </p:cNvSpPr>
          <p:nvPr>
            <p:ph type="title"/>
          </p:nvPr>
        </p:nvSpPr>
        <p:spPr>
          <a:xfrm>
            <a:off x="2408238" y="523875"/>
            <a:ext cx="7729537" cy="1189038"/>
          </a:xfrm>
        </p:spPr>
        <p:txBody>
          <a:bodyPr/>
          <a:lstStyle/>
          <a:p>
            <a:r>
              <a:rPr lang="pl-PL" dirty="0"/>
              <a:t>Wykres przedstawiający wyniki doświadczenia</a:t>
            </a:r>
          </a:p>
        </p:txBody>
      </p:sp>
      <p:graphicFrame>
        <p:nvGraphicFramePr>
          <p:cNvPr id="16" name="Symbol zastępczy zawartości 15">
            <a:extLst>
              <a:ext uri="{FF2B5EF4-FFF2-40B4-BE49-F238E27FC236}">
                <a16:creationId xmlns:a16="http://schemas.microsoft.com/office/drawing/2014/main" id="{57F5A578-77B9-4A9F-8B96-1CDBFA384183}"/>
              </a:ext>
            </a:extLst>
          </p:cNvPr>
          <p:cNvGraphicFramePr>
            <a:graphicFrameLocks noGrp="1"/>
          </p:cNvGraphicFramePr>
          <p:nvPr>
            <p:ph idx="1"/>
            <p:extLst>
              <p:ext uri="{D42A27DB-BD31-4B8C-83A1-F6EECF244321}">
                <p14:modId xmlns:p14="http://schemas.microsoft.com/office/powerpoint/2010/main" val="1712508664"/>
              </p:ext>
            </p:extLst>
          </p:nvPr>
        </p:nvGraphicFramePr>
        <p:xfrm>
          <a:off x="1449422" y="2149813"/>
          <a:ext cx="9708203" cy="403697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388274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A3A2BF57-F5E2-4C2B-A228-8D9C55CA1D2F}"/>
              </a:ext>
            </a:extLst>
          </p:cNvPr>
          <p:cNvSpPr>
            <a:spLocks noGrp="1"/>
          </p:cNvSpPr>
          <p:nvPr>
            <p:ph idx="1"/>
          </p:nvPr>
        </p:nvSpPr>
        <p:spPr/>
        <p:txBody>
          <a:bodyPr/>
          <a:lstStyle/>
          <a:p>
            <a:endParaRPr lang="pl-PL"/>
          </a:p>
        </p:txBody>
      </p:sp>
      <p:pic>
        <p:nvPicPr>
          <p:cNvPr id="4" name="Obraz 3">
            <a:extLst>
              <a:ext uri="{FF2B5EF4-FFF2-40B4-BE49-F238E27FC236}">
                <a16:creationId xmlns:a16="http://schemas.microsoft.com/office/drawing/2014/main" id="{2723D399-3196-40D1-8601-0B66C9904582}"/>
              </a:ext>
            </a:extLst>
          </p:cNvPr>
          <p:cNvPicPr>
            <a:picLocks noChangeAspect="1"/>
          </p:cNvPicPr>
          <p:nvPr/>
        </p:nvPicPr>
        <p:blipFill>
          <a:blip r:embed="rId2"/>
          <a:stretch>
            <a:fillRect/>
          </a:stretch>
        </p:blipFill>
        <p:spPr>
          <a:xfrm>
            <a:off x="0" y="0"/>
            <a:ext cx="12192000" cy="6857999"/>
          </a:xfrm>
          <a:prstGeom prst="rect">
            <a:avLst/>
          </a:prstGeom>
        </p:spPr>
      </p:pic>
      <p:pic>
        <p:nvPicPr>
          <p:cNvPr id="9" name="Obraz 8">
            <a:extLst>
              <a:ext uri="{FF2B5EF4-FFF2-40B4-BE49-F238E27FC236}">
                <a16:creationId xmlns:a16="http://schemas.microsoft.com/office/drawing/2014/main" id="{F10152D2-C0DB-45AD-8BC9-FDF56AC91BF8}"/>
              </a:ext>
            </a:extLst>
          </p:cNvPr>
          <p:cNvPicPr>
            <a:picLocks noChangeAspect="1"/>
          </p:cNvPicPr>
          <p:nvPr/>
        </p:nvPicPr>
        <p:blipFill>
          <a:blip r:embed="rId3"/>
          <a:stretch>
            <a:fillRect/>
          </a:stretch>
        </p:blipFill>
        <p:spPr>
          <a:xfrm>
            <a:off x="-819" y="1"/>
            <a:ext cx="12192819" cy="6857998"/>
          </a:xfrm>
          <a:prstGeom prst="rect">
            <a:avLst/>
          </a:prstGeom>
        </p:spPr>
      </p:pic>
      <p:sp>
        <p:nvSpPr>
          <p:cNvPr id="11" name="Tytuł 10">
            <a:extLst>
              <a:ext uri="{FF2B5EF4-FFF2-40B4-BE49-F238E27FC236}">
                <a16:creationId xmlns:a16="http://schemas.microsoft.com/office/drawing/2014/main" id="{815729E7-8ACB-4D04-A7D6-2A67F70E2418}"/>
              </a:ext>
            </a:extLst>
          </p:cNvPr>
          <p:cNvSpPr>
            <a:spLocks noGrp="1"/>
          </p:cNvSpPr>
          <p:nvPr>
            <p:ph type="title"/>
          </p:nvPr>
        </p:nvSpPr>
        <p:spPr/>
        <p:txBody>
          <a:bodyPr/>
          <a:lstStyle/>
          <a:p>
            <a:r>
              <a:rPr lang="pl-PL" dirty="0"/>
              <a:t>Obserwacje</a:t>
            </a:r>
          </a:p>
        </p:txBody>
      </p:sp>
      <p:sp>
        <p:nvSpPr>
          <p:cNvPr id="12" name="pole tekstowe 11">
            <a:extLst>
              <a:ext uri="{FF2B5EF4-FFF2-40B4-BE49-F238E27FC236}">
                <a16:creationId xmlns:a16="http://schemas.microsoft.com/office/drawing/2014/main" id="{531A45AD-CE2F-439D-996E-3EA084FBE1C6}"/>
              </a:ext>
            </a:extLst>
          </p:cNvPr>
          <p:cNvSpPr txBox="1"/>
          <p:nvPr/>
        </p:nvSpPr>
        <p:spPr>
          <a:xfrm>
            <a:off x="1726164" y="2507766"/>
            <a:ext cx="9339942" cy="3816429"/>
          </a:xfrm>
          <a:prstGeom prst="rect">
            <a:avLst/>
          </a:prstGeom>
          <a:noFill/>
        </p:spPr>
        <p:txBody>
          <a:bodyPr wrap="square" rtlCol="0">
            <a:spAutoFit/>
          </a:bodyPr>
          <a:lstStyle/>
          <a:p>
            <a:pPr marL="0" algn="l" rtl="0" eaLnBrk="1" latinLnBrk="0" hangingPunct="1">
              <a:spcBef>
                <a:spcPts val="0"/>
              </a:spcBef>
              <a:spcAft>
                <a:spcPts val="0"/>
              </a:spcAft>
            </a:pPr>
            <a:r>
              <a:rPr lang="pl-PL" sz="2800" kern="1200" dirty="0">
                <a:solidFill>
                  <a:srgbClr val="FFFFFF"/>
                </a:solidFill>
                <a:effectLst/>
                <a:latin typeface="Rockwell" panose="02060603020205020403" pitchFamily="18" charset="0"/>
              </a:rPr>
              <a:t>Możemy zaobserwować, że w cylindrze I – nasiona fasoli wchłonęły dużą ilość wody i zwiększyła się ich objętość.</a:t>
            </a:r>
            <a:br>
              <a:rPr lang="pl-PL" sz="2800" kern="1200" dirty="0">
                <a:solidFill>
                  <a:srgbClr val="FFFFFF"/>
                </a:solidFill>
                <a:effectLst/>
                <a:latin typeface="Rockwell" panose="02060603020205020403" pitchFamily="18" charset="0"/>
              </a:rPr>
            </a:br>
            <a:r>
              <a:rPr lang="pl-PL" sz="2800" kern="1200" dirty="0">
                <a:solidFill>
                  <a:srgbClr val="FFFFFF"/>
                </a:solidFill>
                <a:effectLst/>
                <a:latin typeface="Rockwell" panose="02060603020205020403" pitchFamily="18" charset="0"/>
              </a:rPr>
              <a:t>W cylindrze II – nasiona rzepaku także zwiększyły swoje rozmiary jednak nie tak duże jak nasiona fasoli.</a:t>
            </a:r>
            <a:endParaRPr lang="pl-PL" sz="2800" dirty="0">
              <a:effectLst/>
              <a:latin typeface="Rockwell" panose="02060603020205020403" pitchFamily="18" charset="0"/>
            </a:endParaRPr>
          </a:p>
          <a:p>
            <a:pPr marL="0" algn="l" rtl="0" eaLnBrk="1" latinLnBrk="0" hangingPunct="1">
              <a:spcBef>
                <a:spcPts val="0"/>
              </a:spcBef>
              <a:spcAft>
                <a:spcPts val="0"/>
              </a:spcAft>
            </a:pPr>
            <a:r>
              <a:rPr lang="pl-PL" sz="2800" kern="1200" dirty="0">
                <a:solidFill>
                  <a:srgbClr val="FFFFFF"/>
                </a:solidFill>
                <a:effectLst/>
                <a:latin typeface="Rockwell" panose="02060603020205020403" pitchFamily="18" charset="0"/>
              </a:rPr>
              <a:t>Po ziarniakach kukurydzy, które znajdowały się w cylindrze III możemy zaobserwować brak widocznych zmian.  </a:t>
            </a:r>
          </a:p>
          <a:p>
            <a:pPr marL="0" algn="l" rtl="0" eaLnBrk="1" latinLnBrk="0" hangingPunct="1">
              <a:spcBef>
                <a:spcPts val="0"/>
              </a:spcBef>
              <a:spcAft>
                <a:spcPts val="0"/>
              </a:spcAft>
            </a:pPr>
            <a:endParaRPr lang="pl-PL" sz="2800" dirty="0">
              <a:effectLst/>
              <a:latin typeface="Rockwell" panose="02060603020205020403" pitchFamily="18" charset="0"/>
            </a:endParaRPr>
          </a:p>
          <a:p>
            <a:endParaRPr lang="pl-PL" dirty="0"/>
          </a:p>
        </p:txBody>
      </p:sp>
    </p:spTree>
    <p:extLst>
      <p:ext uri="{BB962C8B-B14F-4D97-AF65-F5344CB8AC3E}">
        <p14:creationId xmlns:p14="http://schemas.microsoft.com/office/powerpoint/2010/main" val="20786895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4E4048DB-132C-4816-9F62-26E2DCB948BF}"/>
              </a:ext>
            </a:extLst>
          </p:cNvPr>
          <p:cNvSpPr>
            <a:spLocks noGrp="1"/>
          </p:cNvSpPr>
          <p:nvPr>
            <p:ph idx="1"/>
          </p:nvPr>
        </p:nvSpPr>
        <p:spPr>
          <a:xfrm>
            <a:off x="2231136" y="2570212"/>
            <a:ext cx="7729728" cy="3101983"/>
          </a:xfrm>
        </p:spPr>
        <p:txBody>
          <a:bodyPr>
            <a:normAutofit/>
          </a:bodyPr>
          <a:lstStyle/>
          <a:p>
            <a:pPr marL="0" indent="0">
              <a:buNone/>
            </a:pPr>
            <a:endParaRPr lang="pl-PL" sz="2800" dirty="0">
              <a:latin typeface="Rockwell" panose="02060603020205020403" pitchFamily="18" charset="0"/>
            </a:endParaRPr>
          </a:p>
        </p:txBody>
      </p:sp>
      <p:pic>
        <p:nvPicPr>
          <p:cNvPr id="15" name="Obraz 14">
            <a:extLst>
              <a:ext uri="{FF2B5EF4-FFF2-40B4-BE49-F238E27FC236}">
                <a16:creationId xmlns:a16="http://schemas.microsoft.com/office/drawing/2014/main" id="{4619CB6A-F5C9-4145-BA6F-912B3A32C9F1}"/>
              </a:ext>
            </a:extLst>
          </p:cNvPr>
          <p:cNvPicPr>
            <a:picLocks noChangeAspect="1"/>
          </p:cNvPicPr>
          <p:nvPr/>
        </p:nvPicPr>
        <p:blipFill rotWithShape="1">
          <a:blip r:embed="rId2"/>
          <a:srcRect b="18367"/>
          <a:stretch/>
        </p:blipFill>
        <p:spPr>
          <a:xfrm>
            <a:off x="0" y="0"/>
            <a:ext cx="12192000" cy="6858000"/>
          </a:xfrm>
          <a:prstGeom prst="rect">
            <a:avLst/>
          </a:prstGeom>
        </p:spPr>
      </p:pic>
      <p:sp>
        <p:nvSpPr>
          <p:cNvPr id="17" name="Tytuł 16">
            <a:extLst>
              <a:ext uri="{FF2B5EF4-FFF2-40B4-BE49-F238E27FC236}">
                <a16:creationId xmlns:a16="http://schemas.microsoft.com/office/drawing/2014/main" id="{5B8B6E41-ADA4-4B3E-ACFF-7570CD4716CA}"/>
              </a:ext>
            </a:extLst>
          </p:cNvPr>
          <p:cNvSpPr>
            <a:spLocks noGrp="1"/>
          </p:cNvSpPr>
          <p:nvPr>
            <p:ph type="title"/>
          </p:nvPr>
        </p:nvSpPr>
        <p:spPr>
          <a:xfrm>
            <a:off x="2231136" y="2570212"/>
            <a:ext cx="7729728" cy="1188720"/>
          </a:xfrm>
        </p:spPr>
        <p:txBody>
          <a:bodyPr/>
          <a:lstStyle/>
          <a:p>
            <a:r>
              <a:rPr lang="pl-PL" dirty="0"/>
              <a:t>Wniosek</a:t>
            </a:r>
          </a:p>
        </p:txBody>
      </p:sp>
      <p:sp>
        <p:nvSpPr>
          <p:cNvPr id="18" name="pole tekstowe 17">
            <a:extLst>
              <a:ext uri="{FF2B5EF4-FFF2-40B4-BE49-F238E27FC236}">
                <a16:creationId xmlns:a16="http://schemas.microsoft.com/office/drawing/2014/main" id="{959958E9-59F9-4D58-9595-DDE31915D133}"/>
              </a:ext>
            </a:extLst>
          </p:cNvPr>
          <p:cNvSpPr txBox="1"/>
          <p:nvPr/>
        </p:nvSpPr>
        <p:spPr>
          <a:xfrm>
            <a:off x="901959" y="3965138"/>
            <a:ext cx="11290041" cy="1107996"/>
          </a:xfrm>
          <a:prstGeom prst="rect">
            <a:avLst/>
          </a:prstGeom>
          <a:noFill/>
        </p:spPr>
        <p:txBody>
          <a:bodyPr wrap="square" rtlCol="0">
            <a:spAutoFit/>
          </a:bodyPr>
          <a:lstStyle/>
          <a:p>
            <a:r>
              <a:rPr lang="pl-PL" sz="2400" kern="1200" dirty="0">
                <a:solidFill>
                  <a:schemeClr val="bg1"/>
                </a:solidFill>
                <a:effectLst/>
                <a:latin typeface="Rockwell" panose="02060603020205020403" pitchFamily="18" charset="0"/>
              </a:rPr>
              <a:t>Intensywność pęcznienia nasion zależy od  rodzaju zgromadzonego w nich materiału zapasowego.</a:t>
            </a:r>
          </a:p>
          <a:p>
            <a:endParaRPr lang="pl-PL" dirty="0"/>
          </a:p>
        </p:txBody>
      </p:sp>
      <p:pic>
        <p:nvPicPr>
          <p:cNvPr id="19" name="Obraz 18">
            <a:extLst>
              <a:ext uri="{FF2B5EF4-FFF2-40B4-BE49-F238E27FC236}">
                <a16:creationId xmlns:a16="http://schemas.microsoft.com/office/drawing/2014/main" id="{D46C4D13-0D54-4E10-BAB6-13784B3813C7}"/>
              </a:ext>
            </a:extLst>
          </p:cNvPr>
          <p:cNvPicPr>
            <a:picLocks noChangeAspect="1"/>
          </p:cNvPicPr>
          <p:nvPr/>
        </p:nvPicPr>
        <p:blipFill>
          <a:blip r:embed="rId3"/>
          <a:stretch>
            <a:fillRect/>
          </a:stretch>
        </p:blipFill>
        <p:spPr>
          <a:xfrm>
            <a:off x="2231136" y="181974"/>
            <a:ext cx="7760881" cy="1219306"/>
          </a:xfrm>
          <a:prstGeom prst="rect">
            <a:avLst/>
          </a:prstGeom>
        </p:spPr>
      </p:pic>
      <p:sp>
        <p:nvSpPr>
          <p:cNvPr id="21" name="pole tekstowe 20">
            <a:extLst>
              <a:ext uri="{FF2B5EF4-FFF2-40B4-BE49-F238E27FC236}">
                <a16:creationId xmlns:a16="http://schemas.microsoft.com/office/drawing/2014/main" id="{26A47F0A-A2E1-44B1-B9CB-62A704345593}"/>
              </a:ext>
            </a:extLst>
          </p:cNvPr>
          <p:cNvSpPr txBox="1"/>
          <p:nvPr/>
        </p:nvSpPr>
        <p:spPr>
          <a:xfrm>
            <a:off x="901959" y="1401280"/>
            <a:ext cx="10388082" cy="1200329"/>
          </a:xfrm>
          <a:prstGeom prst="rect">
            <a:avLst/>
          </a:prstGeom>
          <a:noFill/>
        </p:spPr>
        <p:txBody>
          <a:bodyPr wrap="square" rtlCol="0">
            <a:spAutoFit/>
          </a:bodyPr>
          <a:lstStyle/>
          <a:p>
            <a:r>
              <a:rPr lang="pl-PL" sz="2400" dirty="0">
                <a:solidFill>
                  <a:schemeClr val="bg1"/>
                </a:solidFill>
                <a:latin typeface="Rockwell" panose="02060603020205020403" pitchFamily="18" charset="0"/>
              </a:rPr>
              <a:t>Hipoteza jest prawdziwa. Nasiona kukurydzy pobrały najmniej wody, intensywność pęcznienia jest najmniejsza w porównaniu do pozostałych badanych nasion.</a:t>
            </a:r>
          </a:p>
        </p:txBody>
      </p:sp>
    </p:spTree>
    <p:extLst>
      <p:ext uri="{BB962C8B-B14F-4D97-AF65-F5344CB8AC3E}">
        <p14:creationId xmlns:p14="http://schemas.microsoft.com/office/powerpoint/2010/main" val="24791378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8C0F56EC-AFFE-4105-8B2D-1D1A02E496E4}"/>
              </a:ext>
            </a:extLst>
          </p:cNvPr>
          <p:cNvSpPr>
            <a:spLocks noGrp="1"/>
          </p:cNvSpPr>
          <p:nvPr>
            <p:ph idx="1"/>
          </p:nvPr>
        </p:nvSpPr>
        <p:spPr/>
        <p:txBody>
          <a:bodyPr/>
          <a:lstStyle/>
          <a:p>
            <a:endParaRPr lang="pl-PL"/>
          </a:p>
        </p:txBody>
      </p:sp>
      <p:pic>
        <p:nvPicPr>
          <p:cNvPr id="4" name="Obraz 3">
            <a:extLst>
              <a:ext uri="{FF2B5EF4-FFF2-40B4-BE49-F238E27FC236}">
                <a16:creationId xmlns:a16="http://schemas.microsoft.com/office/drawing/2014/main" id="{2A9641A7-8DA7-453D-83F0-AD6E47B9F578}"/>
              </a:ext>
            </a:extLst>
          </p:cNvPr>
          <p:cNvPicPr>
            <a:picLocks noChangeAspect="1"/>
          </p:cNvPicPr>
          <p:nvPr/>
        </p:nvPicPr>
        <p:blipFill>
          <a:blip r:embed="rId2"/>
          <a:stretch>
            <a:fillRect/>
          </a:stretch>
        </p:blipFill>
        <p:spPr>
          <a:xfrm>
            <a:off x="0" y="1"/>
            <a:ext cx="12192000" cy="6858000"/>
          </a:xfrm>
          <a:prstGeom prst="rect">
            <a:avLst/>
          </a:prstGeom>
        </p:spPr>
      </p:pic>
      <p:sp>
        <p:nvSpPr>
          <p:cNvPr id="6" name="Tytuł 5">
            <a:extLst>
              <a:ext uri="{FF2B5EF4-FFF2-40B4-BE49-F238E27FC236}">
                <a16:creationId xmlns:a16="http://schemas.microsoft.com/office/drawing/2014/main" id="{54826FA2-0ADF-44AE-A6FE-A776A6140337}"/>
              </a:ext>
            </a:extLst>
          </p:cNvPr>
          <p:cNvSpPr>
            <a:spLocks noGrp="1"/>
          </p:cNvSpPr>
          <p:nvPr>
            <p:ph type="title"/>
          </p:nvPr>
        </p:nvSpPr>
        <p:spPr>
          <a:xfrm>
            <a:off x="2231136" y="925710"/>
            <a:ext cx="7729728" cy="1188720"/>
          </a:xfrm>
        </p:spPr>
        <p:txBody>
          <a:bodyPr/>
          <a:lstStyle/>
          <a:p>
            <a:r>
              <a:rPr lang="pl-PL" dirty="0"/>
              <a:t>Wyjaśnienie</a:t>
            </a:r>
          </a:p>
        </p:txBody>
      </p:sp>
      <p:sp>
        <p:nvSpPr>
          <p:cNvPr id="7" name="pole tekstowe 6">
            <a:extLst>
              <a:ext uri="{FF2B5EF4-FFF2-40B4-BE49-F238E27FC236}">
                <a16:creationId xmlns:a16="http://schemas.microsoft.com/office/drawing/2014/main" id="{55759289-31CA-4E46-8FA7-26CA21380825}"/>
              </a:ext>
            </a:extLst>
          </p:cNvPr>
          <p:cNvSpPr txBox="1"/>
          <p:nvPr/>
        </p:nvSpPr>
        <p:spPr>
          <a:xfrm>
            <a:off x="1361873" y="2291661"/>
            <a:ext cx="9766569" cy="3539430"/>
          </a:xfrm>
          <a:prstGeom prst="rect">
            <a:avLst/>
          </a:prstGeom>
          <a:noFill/>
        </p:spPr>
        <p:txBody>
          <a:bodyPr wrap="square" rtlCol="0">
            <a:spAutoFit/>
          </a:bodyPr>
          <a:lstStyle/>
          <a:p>
            <a:r>
              <a:rPr lang="pl-PL" sz="2800" dirty="0">
                <a:solidFill>
                  <a:schemeClr val="bg1"/>
                </a:solidFill>
                <a:latin typeface="Rockwell" panose="02060603020205020403" pitchFamily="18" charset="0"/>
              </a:rPr>
              <a:t>Ziarniaki kukurydzy pobrały najmniej wody, ponieważ ich materiałem zapasowym jest skrobia, która jest nierozpuszczalna w wodzie. Kukurydza w tym wypadku wchłania jedynie niewielką ilość wody. Łupina nasienna zawiera sklereidy, które utrudniają dostanie się wody do wnętrza nasiona. Ziarniaki kukurydzy mają też grubą łupinę nasienną. Pozostałe nasiona mają  łupinę cienką                i dzięki temu woda może łatwiej dostać się do wnętrza.</a:t>
            </a:r>
          </a:p>
        </p:txBody>
      </p:sp>
    </p:spTree>
    <p:extLst>
      <p:ext uri="{BB962C8B-B14F-4D97-AF65-F5344CB8AC3E}">
        <p14:creationId xmlns:p14="http://schemas.microsoft.com/office/powerpoint/2010/main" val="18771521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B0DC411E-95BE-4B02-9796-0FE4CC0C0DB2}"/>
              </a:ext>
            </a:extLst>
          </p:cNvPr>
          <p:cNvSpPr>
            <a:spLocks noGrp="1"/>
          </p:cNvSpPr>
          <p:nvPr>
            <p:ph idx="1"/>
          </p:nvPr>
        </p:nvSpPr>
        <p:spPr/>
        <p:txBody>
          <a:bodyPr/>
          <a:lstStyle/>
          <a:p>
            <a:endParaRPr lang="pl-PL"/>
          </a:p>
        </p:txBody>
      </p:sp>
      <p:pic>
        <p:nvPicPr>
          <p:cNvPr id="7" name="Obraz 6">
            <a:extLst>
              <a:ext uri="{FF2B5EF4-FFF2-40B4-BE49-F238E27FC236}">
                <a16:creationId xmlns:a16="http://schemas.microsoft.com/office/drawing/2014/main" id="{5210A458-A98E-4F80-8A9E-C1413FA117EA}"/>
              </a:ext>
            </a:extLst>
          </p:cNvPr>
          <p:cNvPicPr>
            <a:picLocks noChangeAspect="1"/>
          </p:cNvPicPr>
          <p:nvPr/>
        </p:nvPicPr>
        <p:blipFill>
          <a:blip r:embed="rId2"/>
          <a:stretch>
            <a:fillRect/>
          </a:stretch>
        </p:blipFill>
        <p:spPr>
          <a:xfrm>
            <a:off x="-1" y="-1127"/>
            <a:ext cx="12192001" cy="6859127"/>
          </a:xfrm>
          <a:prstGeom prst="rect">
            <a:avLst/>
          </a:prstGeom>
        </p:spPr>
      </p:pic>
      <p:sp>
        <p:nvSpPr>
          <p:cNvPr id="9" name="Tytuł 8">
            <a:extLst>
              <a:ext uri="{FF2B5EF4-FFF2-40B4-BE49-F238E27FC236}">
                <a16:creationId xmlns:a16="http://schemas.microsoft.com/office/drawing/2014/main" id="{282D3674-22DB-4F6B-8299-A008A194EC70}"/>
              </a:ext>
            </a:extLst>
          </p:cNvPr>
          <p:cNvSpPr>
            <a:spLocks noGrp="1"/>
          </p:cNvSpPr>
          <p:nvPr>
            <p:ph type="title"/>
          </p:nvPr>
        </p:nvSpPr>
        <p:spPr/>
        <p:txBody>
          <a:bodyPr/>
          <a:lstStyle/>
          <a:p>
            <a:r>
              <a:rPr lang="pl-PL" dirty="0"/>
              <a:t>Dziękuję za uwagę!</a:t>
            </a:r>
          </a:p>
        </p:txBody>
      </p:sp>
      <p:pic>
        <p:nvPicPr>
          <p:cNvPr id="11" name="Obraz 10">
            <a:extLst>
              <a:ext uri="{FF2B5EF4-FFF2-40B4-BE49-F238E27FC236}">
                <a16:creationId xmlns:a16="http://schemas.microsoft.com/office/drawing/2014/main" id="{C30A8619-C25A-464A-9AA7-8D704F2332DC}"/>
              </a:ext>
            </a:extLst>
          </p:cNvPr>
          <p:cNvPicPr>
            <a:picLocks noChangeAspect="1"/>
          </p:cNvPicPr>
          <p:nvPr/>
        </p:nvPicPr>
        <p:blipFill>
          <a:blip r:embed="rId3"/>
          <a:stretch>
            <a:fillRect/>
          </a:stretch>
        </p:blipFill>
        <p:spPr>
          <a:xfrm>
            <a:off x="8319964" y="2509935"/>
            <a:ext cx="3642311" cy="4030824"/>
          </a:xfrm>
          <a:prstGeom prst="rect">
            <a:avLst/>
          </a:prstGeom>
        </p:spPr>
      </p:pic>
      <p:pic>
        <p:nvPicPr>
          <p:cNvPr id="13" name="Obraz 12">
            <a:extLst>
              <a:ext uri="{FF2B5EF4-FFF2-40B4-BE49-F238E27FC236}">
                <a16:creationId xmlns:a16="http://schemas.microsoft.com/office/drawing/2014/main" id="{604CA9B1-3B2C-495C-974A-762D0E0B9971}"/>
              </a:ext>
            </a:extLst>
          </p:cNvPr>
          <p:cNvPicPr>
            <a:picLocks noChangeAspect="1"/>
          </p:cNvPicPr>
          <p:nvPr/>
        </p:nvPicPr>
        <p:blipFill>
          <a:blip r:embed="rId4"/>
          <a:stretch>
            <a:fillRect/>
          </a:stretch>
        </p:blipFill>
        <p:spPr>
          <a:xfrm>
            <a:off x="901530" y="4073717"/>
            <a:ext cx="3847752" cy="2556646"/>
          </a:xfrm>
          <a:prstGeom prst="rect">
            <a:avLst/>
          </a:prstGeom>
        </p:spPr>
      </p:pic>
      <p:sp>
        <p:nvSpPr>
          <p:cNvPr id="14" name="pole tekstowe 13">
            <a:extLst>
              <a:ext uri="{FF2B5EF4-FFF2-40B4-BE49-F238E27FC236}">
                <a16:creationId xmlns:a16="http://schemas.microsoft.com/office/drawing/2014/main" id="{BE5294B2-226E-4911-9110-7200517B6A72}"/>
              </a:ext>
            </a:extLst>
          </p:cNvPr>
          <p:cNvSpPr txBox="1"/>
          <p:nvPr/>
        </p:nvSpPr>
        <p:spPr>
          <a:xfrm>
            <a:off x="1182053" y="2281521"/>
            <a:ext cx="7134457" cy="1754326"/>
          </a:xfrm>
          <a:prstGeom prst="rect">
            <a:avLst/>
          </a:prstGeom>
          <a:noFill/>
        </p:spPr>
        <p:txBody>
          <a:bodyPr wrap="square" rtlCol="0">
            <a:spAutoFit/>
          </a:bodyPr>
          <a:lstStyle/>
          <a:p>
            <a:r>
              <a:rPr lang="pl-PL" sz="2800" dirty="0"/>
              <a:t>Autor: Ada Witecka</a:t>
            </a:r>
          </a:p>
          <a:p>
            <a:r>
              <a:rPr lang="pl-PL" sz="1600" dirty="0"/>
              <a:t>Źródła: </a:t>
            </a:r>
            <a:r>
              <a:rPr lang="pl-PL" sz="1600" dirty="0">
                <a:hlinkClick r:id="rId5"/>
              </a:rPr>
              <a:t>http://maturabiologia.pl/problem-badawczy-i-hipoteza-jak-sobie-z-nimi-poradzic/</a:t>
            </a:r>
            <a:endParaRPr lang="pl-PL" sz="1600" dirty="0"/>
          </a:p>
          <a:p>
            <a:r>
              <a:rPr lang="pl-PL" sz="1600" dirty="0">
                <a:hlinkClick r:id="rId6"/>
              </a:rPr>
              <a:t>http://www.zdammature.pl/files/planowanie_doswiadczen_biologicznych.pdf</a:t>
            </a:r>
            <a:endParaRPr lang="pl-PL" sz="1600" dirty="0"/>
          </a:p>
          <a:p>
            <a:r>
              <a:rPr lang="pl-PL" sz="1600" dirty="0">
                <a:hlinkClick r:id="rId7"/>
              </a:rPr>
              <a:t>https://prezi.com/p/bnbknjlk8ugv/doswiadczenie-2111/</a:t>
            </a:r>
            <a:r>
              <a:rPr lang="pl-PL" sz="1600" dirty="0"/>
              <a:t> </a:t>
            </a:r>
          </a:p>
          <a:p>
            <a:r>
              <a:rPr lang="pl-PL" sz="1600" dirty="0">
                <a:solidFill>
                  <a:srgbClr val="00B0F0"/>
                </a:solidFill>
              </a:rPr>
              <a:t>Google grafika</a:t>
            </a:r>
          </a:p>
        </p:txBody>
      </p:sp>
    </p:spTree>
    <p:extLst>
      <p:ext uri="{BB962C8B-B14F-4D97-AF65-F5344CB8AC3E}">
        <p14:creationId xmlns:p14="http://schemas.microsoft.com/office/powerpoint/2010/main" val="226094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9AD5284E-4A5F-4048-B030-4B18F55DB807}"/>
              </a:ext>
            </a:extLst>
          </p:cNvPr>
          <p:cNvSpPr>
            <a:spLocks noGrp="1"/>
          </p:cNvSpPr>
          <p:nvPr>
            <p:ph idx="1"/>
          </p:nvPr>
        </p:nvSpPr>
        <p:spPr>
          <a:xfrm>
            <a:off x="7111999" y="2175880"/>
            <a:ext cx="4428067" cy="3474516"/>
          </a:xfrm>
        </p:spPr>
        <p:txBody>
          <a:bodyPr>
            <a:normAutofit/>
          </a:bodyPr>
          <a:lstStyle/>
          <a:p>
            <a:r>
              <a:rPr lang="pl-PL" sz="2000" dirty="0">
                <a:effectLst/>
                <a:latin typeface="Rockwell Nova" panose="02060503020205020403" pitchFamily="18" charset="0"/>
                <a:ea typeface="Calibri" panose="020F0502020204030204" pitchFamily="34" charset="0"/>
                <a:cs typeface="Times New Roman" panose="02020603050405020304" pitchFamily="18" charset="0"/>
              </a:rPr>
              <a:t>Tworzenie się otoczek wodnych wokół cząsteczek koloidowych (cukrów, białek, lipidów) stanowi istotę pęcznienia. Koloidy, które wykazują tę zdolność, to koloidy hydrofilne, a te, które jej nie wykazują, to koloidy hydrofobowe</a:t>
            </a:r>
            <a:endParaRPr lang="pl-PL" sz="2000" dirty="0">
              <a:latin typeface="Rockwell Nova" panose="02060503020205020403" pitchFamily="18" charset="0"/>
            </a:endParaRPr>
          </a:p>
        </p:txBody>
      </p:sp>
      <p:pic>
        <p:nvPicPr>
          <p:cNvPr id="1032" name="Picture 8" descr="Jak najlepiej wykiełkować nasiona marihuany ? | GRUBETOPY.PL">
            <a:extLst>
              <a:ext uri="{FF2B5EF4-FFF2-40B4-BE49-F238E27FC236}">
                <a16:creationId xmlns:a16="http://schemas.microsoft.com/office/drawing/2014/main" id="{F29E5173-911B-4203-B2CB-EA0CEE4A45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5546"/>
            <a:ext cx="6881567" cy="7029091"/>
          </a:xfrm>
          <a:prstGeom prst="rect">
            <a:avLst/>
          </a:prstGeom>
          <a:noFill/>
          <a:extLst>
            <a:ext uri="{909E8E84-426E-40DD-AFC4-6F175D3DCCD1}">
              <a14:hiddenFill xmlns:a14="http://schemas.microsoft.com/office/drawing/2010/main">
                <a:solidFill>
                  <a:srgbClr val="FFFFFF"/>
                </a:solidFill>
              </a14:hiddenFill>
            </a:ext>
          </a:extLst>
        </p:spPr>
      </p:pic>
      <p:pic>
        <p:nvPicPr>
          <p:cNvPr id="7" name="Obraz 6">
            <a:extLst>
              <a:ext uri="{FF2B5EF4-FFF2-40B4-BE49-F238E27FC236}">
                <a16:creationId xmlns:a16="http://schemas.microsoft.com/office/drawing/2014/main" id="{B1D4222D-06B4-4EF4-AF71-393A06C1000C}"/>
              </a:ext>
            </a:extLst>
          </p:cNvPr>
          <p:cNvPicPr>
            <a:picLocks noChangeAspect="1"/>
          </p:cNvPicPr>
          <p:nvPr/>
        </p:nvPicPr>
        <p:blipFill>
          <a:blip r:embed="rId3"/>
          <a:stretch>
            <a:fillRect/>
          </a:stretch>
        </p:blipFill>
        <p:spPr>
          <a:xfrm>
            <a:off x="5495731" y="575679"/>
            <a:ext cx="6411107" cy="1134044"/>
          </a:xfrm>
          <a:prstGeom prst="rect">
            <a:avLst/>
          </a:prstGeom>
        </p:spPr>
      </p:pic>
    </p:spTree>
    <p:extLst>
      <p:ext uri="{BB962C8B-B14F-4D97-AF65-F5344CB8AC3E}">
        <p14:creationId xmlns:p14="http://schemas.microsoft.com/office/powerpoint/2010/main" val="31510984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353B22C3-FBFA-40EF-B4AF-58FC64FE045D}"/>
              </a:ext>
            </a:extLst>
          </p:cNvPr>
          <p:cNvSpPr>
            <a:spLocks noGrp="1"/>
          </p:cNvSpPr>
          <p:nvPr>
            <p:ph idx="1"/>
          </p:nvPr>
        </p:nvSpPr>
        <p:spPr>
          <a:xfrm>
            <a:off x="1937657" y="1880565"/>
            <a:ext cx="8425543" cy="3101983"/>
          </a:xfrm>
        </p:spPr>
        <p:txBody>
          <a:bodyPr>
            <a:normAutofit/>
          </a:bodyPr>
          <a:lstStyle/>
          <a:p>
            <a:endParaRPr lang="pl-PL" sz="2800" dirty="0">
              <a:latin typeface="Rockwell" panose="02060603020205020403" pitchFamily="18" charset="0"/>
            </a:endParaRPr>
          </a:p>
        </p:txBody>
      </p:sp>
      <p:sp>
        <p:nvSpPr>
          <p:cNvPr id="10" name="Tytuł 9">
            <a:extLst>
              <a:ext uri="{FF2B5EF4-FFF2-40B4-BE49-F238E27FC236}">
                <a16:creationId xmlns:a16="http://schemas.microsoft.com/office/drawing/2014/main" id="{B9BE481E-F62C-4B5F-8803-CD222978BBD1}"/>
              </a:ext>
            </a:extLst>
          </p:cNvPr>
          <p:cNvSpPr>
            <a:spLocks noGrp="1"/>
          </p:cNvSpPr>
          <p:nvPr>
            <p:ph type="title"/>
          </p:nvPr>
        </p:nvSpPr>
        <p:spPr/>
        <p:txBody>
          <a:bodyPr/>
          <a:lstStyle/>
          <a:p>
            <a:endParaRPr lang="pl-PL"/>
          </a:p>
        </p:txBody>
      </p:sp>
      <p:pic>
        <p:nvPicPr>
          <p:cNvPr id="11" name="Obraz 10">
            <a:extLst>
              <a:ext uri="{FF2B5EF4-FFF2-40B4-BE49-F238E27FC236}">
                <a16:creationId xmlns:a16="http://schemas.microsoft.com/office/drawing/2014/main" id="{981EAB98-1522-43C2-BBBE-67DED06A3263}"/>
              </a:ext>
            </a:extLst>
          </p:cNvPr>
          <p:cNvPicPr>
            <a:picLocks noChangeAspect="1"/>
          </p:cNvPicPr>
          <p:nvPr/>
        </p:nvPicPr>
        <p:blipFill>
          <a:blip r:embed="rId2"/>
          <a:stretch>
            <a:fillRect/>
          </a:stretch>
        </p:blipFill>
        <p:spPr>
          <a:xfrm>
            <a:off x="0" y="20867"/>
            <a:ext cx="12192000" cy="6843200"/>
          </a:xfrm>
          <a:prstGeom prst="rect">
            <a:avLst/>
          </a:prstGeom>
        </p:spPr>
      </p:pic>
      <p:pic>
        <p:nvPicPr>
          <p:cNvPr id="13" name="Obraz 12">
            <a:extLst>
              <a:ext uri="{FF2B5EF4-FFF2-40B4-BE49-F238E27FC236}">
                <a16:creationId xmlns:a16="http://schemas.microsoft.com/office/drawing/2014/main" id="{B34064AF-B8EF-4884-AF52-F3D087787737}"/>
              </a:ext>
            </a:extLst>
          </p:cNvPr>
          <p:cNvPicPr>
            <a:picLocks noChangeAspect="1"/>
          </p:cNvPicPr>
          <p:nvPr/>
        </p:nvPicPr>
        <p:blipFill>
          <a:blip r:embed="rId3"/>
          <a:stretch>
            <a:fillRect/>
          </a:stretch>
        </p:blipFill>
        <p:spPr>
          <a:xfrm>
            <a:off x="2231136" y="3403510"/>
            <a:ext cx="7762875" cy="1219200"/>
          </a:xfrm>
          <a:prstGeom prst="rect">
            <a:avLst/>
          </a:prstGeom>
        </p:spPr>
      </p:pic>
      <p:pic>
        <p:nvPicPr>
          <p:cNvPr id="17" name="Obraz 16">
            <a:extLst>
              <a:ext uri="{FF2B5EF4-FFF2-40B4-BE49-F238E27FC236}">
                <a16:creationId xmlns:a16="http://schemas.microsoft.com/office/drawing/2014/main" id="{E4BC461B-5CE0-41AE-BBCB-9085A0C3F818}"/>
              </a:ext>
            </a:extLst>
          </p:cNvPr>
          <p:cNvPicPr>
            <a:picLocks noChangeAspect="1"/>
          </p:cNvPicPr>
          <p:nvPr/>
        </p:nvPicPr>
        <p:blipFill>
          <a:blip r:embed="rId4"/>
          <a:stretch>
            <a:fillRect/>
          </a:stretch>
        </p:blipFill>
        <p:spPr>
          <a:xfrm>
            <a:off x="2121644" y="527430"/>
            <a:ext cx="7762875" cy="1209675"/>
          </a:xfrm>
          <a:prstGeom prst="rect">
            <a:avLst/>
          </a:prstGeom>
        </p:spPr>
      </p:pic>
      <p:sp>
        <p:nvSpPr>
          <p:cNvPr id="19" name="pole tekstowe 18">
            <a:extLst>
              <a:ext uri="{FF2B5EF4-FFF2-40B4-BE49-F238E27FC236}">
                <a16:creationId xmlns:a16="http://schemas.microsoft.com/office/drawing/2014/main" id="{D392FF93-DC79-457D-99CB-727473E6DEB6}"/>
              </a:ext>
            </a:extLst>
          </p:cNvPr>
          <p:cNvSpPr txBox="1"/>
          <p:nvPr/>
        </p:nvSpPr>
        <p:spPr>
          <a:xfrm>
            <a:off x="1872978" y="1951007"/>
            <a:ext cx="8121033" cy="4124206"/>
          </a:xfrm>
          <a:prstGeom prst="rect">
            <a:avLst/>
          </a:prstGeom>
          <a:noFill/>
        </p:spPr>
        <p:txBody>
          <a:bodyPr wrap="square">
            <a:spAutoFit/>
          </a:bodyPr>
          <a:lstStyle/>
          <a:p>
            <a:pPr marL="228600" indent="-228600" algn="l" rtl="0" eaLnBrk="1" latinLnBrk="0" hangingPunct="1">
              <a:spcBef>
                <a:spcPts val="1000"/>
              </a:spcBef>
              <a:spcAft>
                <a:spcPts val="0"/>
              </a:spcAft>
              <a:buClr>
                <a:schemeClr val="accent2"/>
              </a:buClr>
              <a:buSzPts val="2800"/>
              <a:buFont typeface="Arial" panose="020B0604020202020204" pitchFamily="34" charset="0"/>
              <a:buChar char="•"/>
            </a:pPr>
            <a:r>
              <a:rPr lang="pl-PL" sz="2800" kern="1200" dirty="0">
                <a:solidFill>
                  <a:schemeClr val="bg1"/>
                </a:solidFill>
                <a:effectLst/>
                <a:latin typeface="Rockwell" panose="02060603020205020403" pitchFamily="18" charset="0"/>
                <a:ea typeface="+mn-ea"/>
                <a:cs typeface="+mn-cs"/>
              </a:rPr>
              <a:t>Czy rodzaj zgromadzonego materiału </a:t>
            </a:r>
            <a:br>
              <a:rPr lang="pl-PL" sz="2800" kern="1200" dirty="0">
                <a:solidFill>
                  <a:schemeClr val="bg1"/>
                </a:solidFill>
                <a:effectLst/>
                <a:latin typeface="Rockwell" panose="02060603020205020403" pitchFamily="18" charset="0"/>
                <a:ea typeface="+mn-ea"/>
                <a:cs typeface="+mn-cs"/>
              </a:rPr>
            </a:br>
            <a:r>
              <a:rPr lang="pl-PL" sz="2800" kern="1200" dirty="0">
                <a:solidFill>
                  <a:schemeClr val="bg1"/>
                </a:solidFill>
                <a:effectLst/>
                <a:latin typeface="Rockwell" panose="02060603020205020403" pitchFamily="18" charset="0"/>
                <a:ea typeface="+mn-ea"/>
                <a:cs typeface="+mn-cs"/>
              </a:rPr>
              <a:t>zapasowego ma wpływ na pęcznienie nasion ?</a:t>
            </a:r>
          </a:p>
          <a:p>
            <a:pPr marL="228600" indent="-228600" algn="l" rtl="0" eaLnBrk="1" latinLnBrk="0" hangingPunct="1">
              <a:spcBef>
                <a:spcPts val="1000"/>
              </a:spcBef>
              <a:spcAft>
                <a:spcPts val="0"/>
              </a:spcAft>
              <a:buClr>
                <a:schemeClr val="accent2"/>
              </a:buClr>
              <a:buSzPts val="2800"/>
              <a:buFont typeface="Arial" panose="020B0604020202020204" pitchFamily="34" charset="0"/>
              <a:buChar char="•"/>
            </a:pPr>
            <a:endParaRPr lang="pl-PL" dirty="0">
              <a:solidFill>
                <a:schemeClr val="bg1"/>
              </a:solidFill>
              <a:latin typeface="Rockwell" panose="02060603020205020403" pitchFamily="18" charset="0"/>
            </a:endParaRPr>
          </a:p>
          <a:p>
            <a:pPr marL="228600" indent="-228600" algn="l" rtl="0" eaLnBrk="1" latinLnBrk="0" hangingPunct="1">
              <a:spcBef>
                <a:spcPts val="1000"/>
              </a:spcBef>
              <a:spcAft>
                <a:spcPts val="0"/>
              </a:spcAft>
              <a:buClr>
                <a:schemeClr val="accent2"/>
              </a:buClr>
              <a:buSzPts val="2800"/>
              <a:buFont typeface="Arial" panose="020B0604020202020204" pitchFamily="34" charset="0"/>
              <a:buChar char="•"/>
            </a:pPr>
            <a:endParaRPr lang="pl-PL" sz="1800" dirty="0">
              <a:solidFill>
                <a:schemeClr val="bg1"/>
              </a:solidFill>
              <a:effectLst/>
              <a:latin typeface="Rockwell" panose="02060603020205020403" pitchFamily="18" charset="0"/>
            </a:endParaRPr>
          </a:p>
          <a:p>
            <a:pPr marL="228600" indent="-228600" algn="l" rtl="0" eaLnBrk="1" latinLnBrk="0" hangingPunct="1">
              <a:spcBef>
                <a:spcPts val="1000"/>
              </a:spcBef>
              <a:spcAft>
                <a:spcPts val="0"/>
              </a:spcAft>
              <a:buClr>
                <a:schemeClr val="accent2"/>
              </a:buClr>
              <a:buSzPts val="2800"/>
              <a:buFont typeface="Arial" panose="020B0604020202020204" pitchFamily="34" charset="0"/>
              <a:buChar char="•"/>
            </a:pPr>
            <a:endParaRPr lang="pl-PL" dirty="0">
              <a:solidFill>
                <a:schemeClr val="bg1"/>
              </a:solidFill>
              <a:latin typeface="Rockwell" panose="02060603020205020403" pitchFamily="18" charset="0"/>
            </a:endParaRPr>
          </a:p>
          <a:p>
            <a:pPr marL="228600" indent="-228600" algn="l" rtl="0" eaLnBrk="1" latinLnBrk="0" hangingPunct="1">
              <a:spcBef>
                <a:spcPts val="1000"/>
              </a:spcBef>
              <a:spcAft>
                <a:spcPts val="0"/>
              </a:spcAft>
              <a:buClr>
                <a:schemeClr val="accent2"/>
              </a:buClr>
              <a:buSzPts val="2800"/>
              <a:buFont typeface="Arial" panose="020B0604020202020204" pitchFamily="34" charset="0"/>
              <a:buChar char="•"/>
            </a:pPr>
            <a:endParaRPr lang="pl-PL" sz="1800" dirty="0">
              <a:solidFill>
                <a:schemeClr val="bg1"/>
              </a:solidFill>
              <a:effectLst/>
              <a:latin typeface="Rockwell" panose="02060603020205020403" pitchFamily="18" charset="0"/>
            </a:endParaRPr>
          </a:p>
          <a:p>
            <a:pPr marL="228600" indent="-228600" algn="l" rtl="0" eaLnBrk="1" latinLnBrk="0" hangingPunct="1">
              <a:spcBef>
                <a:spcPts val="1000"/>
              </a:spcBef>
              <a:spcAft>
                <a:spcPts val="0"/>
              </a:spcAft>
              <a:buClr>
                <a:schemeClr val="accent2"/>
              </a:buClr>
              <a:buSzPts val="2800"/>
              <a:buFont typeface="Arial" panose="020B0604020202020204" pitchFamily="34" charset="0"/>
              <a:buChar char="•"/>
            </a:pPr>
            <a:endParaRPr lang="pl-PL" sz="2800" dirty="0">
              <a:solidFill>
                <a:schemeClr val="bg1"/>
              </a:solidFill>
              <a:latin typeface="Rockwell" panose="02060603020205020403" pitchFamily="18" charset="0"/>
            </a:endParaRPr>
          </a:p>
          <a:p>
            <a:pPr marL="228600" indent="-228600" algn="l" rtl="0" eaLnBrk="1" latinLnBrk="0" hangingPunct="1">
              <a:spcBef>
                <a:spcPts val="1000"/>
              </a:spcBef>
              <a:spcAft>
                <a:spcPts val="0"/>
              </a:spcAft>
              <a:buClr>
                <a:schemeClr val="accent2"/>
              </a:buClr>
              <a:buSzPts val="2800"/>
              <a:buFont typeface="Arial" panose="020B0604020202020204" pitchFamily="34" charset="0"/>
              <a:buChar char="•"/>
            </a:pPr>
            <a:r>
              <a:rPr lang="pl-PL" sz="2800" dirty="0">
                <a:solidFill>
                  <a:schemeClr val="bg1"/>
                </a:solidFill>
                <a:latin typeface="Rockwell" panose="02060603020205020403" pitchFamily="18" charset="0"/>
              </a:rPr>
              <a:t>Rodzaj zgromadzonego w nasionach materiału zapasowego ma wpływ na  ich pęcznienie</a:t>
            </a:r>
          </a:p>
        </p:txBody>
      </p:sp>
    </p:spTree>
    <p:extLst>
      <p:ext uri="{BB962C8B-B14F-4D97-AF65-F5344CB8AC3E}">
        <p14:creationId xmlns:p14="http://schemas.microsoft.com/office/powerpoint/2010/main" val="28823147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73D08A0B-987F-421C-8913-7F624FC37E5E}"/>
              </a:ext>
            </a:extLst>
          </p:cNvPr>
          <p:cNvSpPr>
            <a:spLocks noGrp="1"/>
          </p:cNvSpPr>
          <p:nvPr>
            <p:ph idx="1"/>
          </p:nvPr>
        </p:nvSpPr>
        <p:spPr>
          <a:xfrm>
            <a:off x="812883" y="2414109"/>
            <a:ext cx="5401305" cy="3740456"/>
          </a:xfrm>
        </p:spPr>
        <p:txBody>
          <a:bodyPr>
            <a:normAutofit/>
          </a:bodyPr>
          <a:lstStyle/>
          <a:p>
            <a:r>
              <a:rPr lang="pl-PL" sz="2800" dirty="0">
                <a:effectLst/>
                <a:latin typeface="Rockwell" panose="02060603020205020403" pitchFamily="18" charset="0"/>
                <a:ea typeface="Calibri" panose="020F0502020204030204" pitchFamily="34" charset="0"/>
                <a:cs typeface="Times New Roman" panose="02020603050405020304" pitchFamily="18" charset="0"/>
              </a:rPr>
              <a:t>20 g nasion fasoli, rzepaku i ziarniaków kukurydzy</a:t>
            </a:r>
          </a:p>
          <a:p>
            <a:r>
              <a:rPr lang="pl-PL" sz="2800" dirty="0">
                <a:effectLst/>
                <a:latin typeface="Rockwell" panose="02060603020205020403" pitchFamily="18" charset="0"/>
                <a:ea typeface="Calibri" panose="020F0502020204030204" pitchFamily="34" charset="0"/>
                <a:cs typeface="Times New Roman" panose="02020603050405020304" pitchFamily="18" charset="0"/>
              </a:rPr>
              <a:t>3 cylindry miarowe o pojemności 250 cm</a:t>
            </a:r>
            <a:r>
              <a:rPr lang="pl-PL" sz="2800" baseline="30000" dirty="0">
                <a:effectLst/>
                <a:latin typeface="Rockwell" panose="02060603020205020403" pitchFamily="18" charset="0"/>
                <a:ea typeface="Calibri" panose="020F0502020204030204" pitchFamily="34" charset="0"/>
                <a:cs typeface="Times New Roman" panose="02020603050405020304" pitchFamily="18" charset="0"/>
              </a:rPr>
              <a:t>3</a:t>
            </a:r>
            <a:endParaRPr lang="pl-PL" sz="2800" baseline="30000" dirty="0">
              <a:latin typeface="Rockwell" panose="02060603020205020403" pitchFamily="18" charset="0"/>
              <a:ea typeface="Calibri" panose="020F0502020204030204" pitchFamily="34" charset="0"/>
              <a:cs typeface="Times New Roman" panose="02020603050405020304" pitchFamily="18" charset="0"/>
            </a:endParaRPr>
          </a:p>
          <a:p>
            <a:r>
              <a:rPr lang="pl-PL" sz="2800" dirty="0">
                <a:effectLst/>
                <a:latin typeface="Rockwell" panose="02060603020205020403" pitchFamily="18" charset="0"/>
                <a:ea typeface="Calibri" panose="020F0502020204030204" pitchFamily="34" charset="0"/>
                <a:cs typeface="Times New Roman" panose="02020603050405020304" pitchFamily="18" charset="0"/>
              </a:rPr>
              <a:t>woda destylowana</a:t>
            </a:r>
          </a:p>
          <a:p>
            <a:r>
              <a:rPr lang="pl-PL" sz="2800" dirty="0">
                <a:effectLst/>
                <a:latin typeface="Rockwell" panose="02060603020205020403" pitchFamily="18" charset="0"/>
                <a:ea typeface="Calibri" panose="020F0502020204030204" pitchFamily="34" charset="0"/>
                <a:cs typeface="Times New Roman" panose="02020603050405020304" pitchFamily="18" charset="0"/>
              </a:rPr>
              <a:t>bibuła</a:t>
            </a:r>
          </a:p>
          <a:p>
            <a:r>
              <a:rPr lang="pl-PL" sz="2800" dirty="0">
                <a:effectLst/>
                <a:latin typeface="Rockwell" panose="02060603020205020403" pitchFamily="18" charset="0"/>
                <a:ea typeface="Calibri" panose="020F0502020204030204" pitchFamily="34" charset="0"/>
                <a:cs typeface="Times New Roman" panose="02020603050405020304" pitchFamily="18" charset="0"/>
              </a:rPr>
              <a:t>waga kuchenna</a:t>
            </a:r>
          </a:p>
          <a:p>
            <a:endParaRPr lang="pl-PL" dirty="0"/>
          </a:p>
        </p:txBody>
      </p:sp>
      <p:pic>
        <p:nvPicPr>
          <p:cNvPr id="1026" name="Picture 2" descr="Cylinder miarowy KL A 1000ml :: Pomocedydaktyczne.eu">
            <a:extLst>
              <a:ext uri="{FF2B5EF4-FFF2-40B4-BE49-F238E27FC236}">
                <a16:creationId xmlns:a16="http://schemas.microsoft.com/office/drawing/2014/main" id="{DA43A7FD-753A-4001-BA45-B88EAC6212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49845" y="1"/>
            <a:ext cx="5442155"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ytuł 4">
            <a:extLst>
              <a:ext uri="{FF2B5EF4-FFF2-40B4-BE49-F238E27FC236}">
                <a16:creationId xmlns:a16="http://schemas.microsoft.com/office/drawing/2014/main" id="{0B9F1A45-274E-4E35-9B16-1E7C8B027747}"/>
              </a:ext>
            </a:extLst>
          </p:cNvPr>
          <p:cNvSpPr>
            <a:spLocks noGrp="1"/>
          </p:cNvSpPr>
          <p:nvPr>
            <p:ph type="title"/>
          </p:nvPr>
        </p:nvSpPr>
        <p:spPr>
          <a:xfrm>
            <a:off x="812883" y="716405"/>
            <a:ext cx="7729728" cy="1188720"/>
          </a:xfrm>
        </p:spPr>
        <p:txBody>
          <a:bodyPr/>
          <a:lstStyle/>
          <a:p>
            <a:r>
              <a:rPr lang="pl-PL" dirty="0"/>
              <a:t>Materiał Badawczy</a:t>
            </a:r>
          </a:p>
        </p:txBody>
      </p:sp>
    </p:spTree>
    <p:extLst>
      <p:ext uri="{BB962C8B-B14F-4D97-AF65-F5344CB8AC3E}">
        <p14:creationId xmlns:p14="http://schemas.microsoft.com/office/powerpoint/2010/main" val="40888711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23B6631-0D19-49AB-9CA4-72DDF3204AF5}"/>
              </a:ext>
            </a:extLst>
          </p:cNvPr>
          <p:cNvSpPr>
            <a:spLocks noGrp="1"/>
          </p:cNvSpPr>
          <p:nvPr>
            <p:ph type="title"/>
          </p:nvPr>
        </p:nvSpPr>
        <p:spPr>
          <a:xfrm>
            <a:off x="1794588" y="523613"/>
            <a:ext cx="8602824" cy="1188720"/>
          </a:xfrm>
        </p:spPr>
        <p:txBody>
          <a:bodyPr/>
          <a:lstStyle/>
          <a:p>
            <a:r>
              <a:rPr lang="pl-PL" dirty="0"/>
              <a:t>Przebieg doświadczenia</a:t>
            </a:r>
          </a:p>
        </p:txBody>
      </p:sp>
      <p:sp>
        <p:nvSpPr>
          <p:cNvPr id="3" name="Symbol zastępczy zawartości 2">
            <a:extLst>
              <a:ext uri="{FF2B5EF4-FFF2-40B4-BE49-F238E27FC236}">
                <a16:creationId xmlns:a16="http://schemas.microsoft.com/office/drawing/2014/main" id="{7442E73F-61C9-483D-AABD-EACC7E6B8D01}"/>
              </a:ext>
            </a:extLst>
          </p:cNvPr>
          <p:cNvSpPr>
            <a:spLocks noGrp="1"/>
          </p:cNvSpPr>
          <p:nvPr>
            <p:ph idx="1"/>
          </p:nvPr>
        </p:nvSpPr>
        <p:spPr>
          <a:xfrm>
            <a:off x="270588" y="2146041"/>
            <a:ext cx="5383763" cy="4562669"/>
          </a:xfrm>
        </p:spPr>
        <p:txBody>
          <a:bodyPr>
            <a:normAutofit/>
          </a:bodyPr>
          <a:lstStyle/>
          <a:p>
            <a:r>
              <a:rPr lang="pl-PL" sz="2800" dirty="0">
                <a:latin typeface="Rockwell" panose="02060603020205020403" pitchFamily="18" charset="0"/>
              </a:rPr>
              <a:t>Do każdego z cylindrów wlewam 50 cm³ wody i wsypuję:</a:t>
            </a:r>
          </a:p>
          <a:p>
            <a:r>
              <a:rPr lang="pl-PL" sz="2800" dirty="0">
                <a:latin typeface="Rockwell" panose="02060603020205020403" pitchFamily="18" charset="0"/>
              </a:rPr>
              <a:t>Cylinder I: nasiona fasoli </a:t>
            </a:r>
          </a:p>
          <a:p>
            <a:r>
              <a:rPr lang="pl-PL" sz="2800" dirty="0">
                <a:latin typeface="Rockwell" panose="02060603020205020403" pitchFamily="18" charset="0"/>
              </a:rPr>
              <a:t>Cylinder II: nasiona rzepaku</a:t>
            </a:r>
          </a:p>
          <a:p>
            <a:r>
              <a:rPr lang="pl-PL" sz="2800" dirty="0">
                <a:latin typeface="Rockwell" panose="02060603020205020403" pitchFamily="18" charset="0"/>
              </a:rPr>
              <a:t>Cylinder III: nasiona kukurydzy</a:t>
            </a:r>
          </a:p>
        </p:txBody>
      </p:sp>
      <p:pic>
        <p:nvPicPr>
          <p:cNvPr id="6" name="Obraz 5">
            <a:extLst>
              <a:ext uri="{FF2B5EF4-FFF2-40B4-BE49-F238E27FC236}">
                <a16:creationId xmlns:a16="http://schemas.microsoft.com/office/drawing/2014/main" id="{5044914B-A4FE-43A8-B752-B4A3B614C311}"/>
              </a:ext>
            </a:extLst>
          </p:cNvPr>
          <p:cNvPicPr>
            <a:picLocks noChangeAspect="1"/>
          </p:cNvPicPr>
          <p:nvPr/>
        </p:nvPicPr>
        <p:blipFill rotWithShape="1">
          <a:blip r:embed="rId2"/>
          <a:srcRect l="1" t="17959" r="-16"/>
          <a:stretch/>
        </p:blipFill>
        <p:spPr>
          <a:xfrm>
            <a:off x="5358880" y="2022410"/>
            <a:ext cx="2572139" cy="2813180"/>
          </a:xfrm>
          <a:prstGeom prst="rect">
            <a:avLst/>
          </a:prstGeom>
        </p:spPr>
      </p:pic>
      <p:pic>
        <p:nvPicPr>
          <p:cNvPr id="8" name="Obraz 7">
            <a:extLst>
              <a:ext uri="{FF2B5EF4-FFF2-40B4-BE49-F238E27FC236}">
                <a16:creationId xmlns:a16="http://schemas.microsoft.com/office/drawing/2014/main" id="{B84442E8-14AC-4802-9D20-8A5ABCA5FB14}"/>
              </a:ext>
            </a:extLst>
          </p:cNvPr>
          <p:cNvPicPr>
            <a:picLocks noChangeAspect="1"/>
          </p:cNvPicPr>
          <p:nvPr/>
        </p:nvPicPr>
        <p:blipFill>
          <a:blip r:embed="rId3"/>
          <a:stretch>
            <a:fillRect/>
          </a:stretch>
        </p:blipFill>
        <p:spPr>
          <a:xfrm>
            <a:off x="7931019" y="2020696"/>
            <a:ext cx="3829628" cy="4562668"/>
          </a:xfrm>
          <a:prstGeom prst="rect">
            <a:avLst/>
          </a:prstGeom>
        </p:spPr>
      </p:pic>
      <p:pic>
        <p:nvPicPr>
          <p:cNvPr id="10" name="Obraz 9">
            <a:extLst>
              <a:ext uri="{FF2B5EF4-FFF2-40B4-BE49-F238E27FC236}">
                <a16:creationId xmlns:a16="http://schemas.microsoft.com/office/drawing/2014/main" id="{B0A75AC6-C198-429F-BBD7-A5112D646411}"/>
              </a:ext>
            </a:extLst>
          </p:cNvPr>
          <p:cNvPicPr>
            <a:picLocks noChangeAspect="1"/>
          </p:cNvPicPr>
          <p:nvPr/>
        </p:nvPicPr>
        <p:blipFill>
          <a:blip r:embed="rId4"/>
          <a:stretch>
            <a:fillRect/>
          </a:stretch>
        </p:blipFill>
        <p:spPr>
          <a:xfrm rot="16200000">
            <a:off x="5587253" y="4239599"/>
            <a:ext cx="2115392" cy="2572139"/>
          </a:xfrm>
          <a:prstGeom prst="rect">
            <a:avLst/>
          </a:prstGeom>
        </p:spPr>
      </p:pic>
    </p:spTree>
    <p:extLst>
      <p:ext uri="{BB962C8B-B14F-4D97-AF65-F5344CB8AC3E}">
        <p14:creationId xmlns:p14="http://schemas.microsoft.com/office/powerpoint/2010/main" val="3407783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01CD3ADE-26FD-41A2-BFA4-B7601C41F0B6}"/>
              </a:ext>
            </a:extLst>
          </p:cNvPr>
          <p:cNvSpPr>
            <a:spLocks noGrp="1"/>
          </p:cNvSpPr>
          <p:nvPr>
            <p:ph idx="1"/>
          </p:nvPr>
        </p:nvSpPr>
        <p:spPr>
          <a:xfrm>
            <a:off x="700916" y="519995"/>
            <a:ext cx="6754244" cy="3101983"/>
          </a:xfrm>
        </p:spPr>
        <p:txBody>
          <a:bodyPr>
            <a:noAutofit/>
          </a:bodyPr>
          <a:lstStyle/>
          <a:p>
            <a:r>
              <a:rPr lang="pl-PL" sz="2800" dirty="0">
                <a:latin typeface="Rockwell" panose="02060603020205020403" pitchFamily="18" charset="0"/>
              </a:rPr>
              <a:t> Obserwuję </a:t>
            </a:r>
            <a:r>
              <a:rPr lang="pl-PL" sz="2800" dirty="0">
                <a:effectLst/>
                <a:latin typeface="Rockwell" panose="02060603020205020403" pitchFamily="18" charset="0"/>
                <a:ea typeface="Calibri" panose="020F0502020204030204" pitchFamily="34" charset="0"/>
                <a:cs typeface="Times New Roman" panose="02020603050405020304" pitchFamily="18" charset="0"/>
              </a:rPr>
              <a:t>o ile centymetrów sześciennych podniósł się poziom wody w cylindrze oraz obliczam objętość nasion w każdym z cylindrów:</a:t>
            </a:r>
          </a:p>
          <a:p>
            <a:r>
              <a:rPr lang="pl-PL" sz="1800" dirty="0">
                <a:effectLst/>
                <a:latin typeface="Calibri" panose="020F0502020204030204" pitchFamily="34" charset="0"/>
                <a:ea typeface="Calibri" panose="020F0502020204030204" pitchFamily="34" charset="0"/>
                <a:cs typeface="Times New Roman" panose="02020603050405020304" pitchFamily="18" charset="0"/>
              </a:rPr>
              <a:t>Objętość nasion = poziom wody w cylindrze po wrzuceniu </a:t>
            </a:r>
          </a:p>
          <a:p>
            <a:pPr marL="0" indent="0">
              <a:buNone/>
            </a:pPr>
            <a:r>
              <a:rPr lang="pl-PL" sz="1800" dirty="0">
                <a:effectLst/>
                <a:latin typeface="Calibri" panose="020F0502020204030204" pitchFamily="34" charset="0"/>
                <a:ea typeface="Calibri" panose="020F0502020204030204" pitchFamily="34" charset="0"/>
                <a:cs typeface="Times New Roman" panose="02020603050405020304" pitchFamily="18" charset="0"/>
              </a:rPr>
              <a:t>nasion – poziom wody w cylindrze przed wrzuceniem nasion</a:t>
            </a:r>
          </a:p>
          <a:p>
            <a:pPr marL="0" indent="0">
              <a:buNone/>
            </a:pPr>
            <a:endParaRPr lang="pl-PL" sz="2800" dirty="0">
              <a:latin typeface="Rockwell" panose="02060603020205020403" pitchFamily="18" charset="0"/>
              <a:cs typeface="Times New Roman" panose="02020603050405020304" pitchFamily="18" charset="0"/>
            </a:endParaRPr>
          </a:p>
          <a:p>
            <a:r>
              <a:rPr lang="pl-PL" sz="2800" b="1" dirty="0">
                <a:latin typeface="Rockwell" panose="02060603020205020403" pitchFamily="18" charset="0"/>
                <a:cs typeface="Times New Roman" panose="02020603050405020304" pitchFamily="18" charset="0"/>
              </a:rPr>
              <a:t>Cylinder I – nasiona fasoli:</a:t>
            </a:r>
          </a:p>
          <a:p>
            <a:pPr marL="0" indent="0">
              <a:buNone/>
            </a:pPr>
            <a:r>
              <a:rPr lang="pl-PL" sz="2800" dirty="0">
                <a:latin typeface="Rockwell" panose="02060603020205020403" pitchFamily="18" charset="0"/>
                <a:cs typeface="Times New Roman" panose="02020603050405020304" pitchFamily="18" charset="0"/>
              </a:rPr>
              <a:t>88cm</a:t>
            </a:r>
            <a:r>
              <a:rPr lang="pl-PL" sz="2800" dirty="0"/>
              <a:t>³</a:t>
            </a:r>
            <a:r>
              <a:rPr lang="pl-PL" sz="2800" dirty="0">
                <a:latin typeface="Rockwell" panose="02060603020205020403" pitchFamily="18" charset="0"/>
                <a:cs typeface="Times New Roman" panose="02020603050405020304" pitchFamily="18" charset="0"/>
              </a:rPr>
              <a:t> - 50cm</a:t>
            </a:r>
            <a:r>
              <a:rPr lang="pl-PL" sz="2800" dirty="0"/>
              <a:t>³</a:t>
            </a:r>
            <a:r>
              <a:rPr lang="pl-PL" sz="2800" dirty="0">
                <a:latin typeface="Rockwell" panose="02060603020205020403" pitchFamily="18" charset="0"/>
                <a:cs typeface="Times New Roman" panose="02020603050405020304" pitchFamily="18" charset="0"/>
              </a:rPr>
              <a:t> = 38cm</a:t>
            </a:r>
            <a:r>
              <a:rPr lang="pl-PL" sz="2800" dirty="0"/>
              <a:t>³</a:t>
            </a:r>
            <a:endParaRPr lang="pl-PL" sz="2800" dirty="0">
              <a:latin typeface="Rockwell" panose="02060603020205020403" pitchFamily="18" charset="0"/>
              <a:cs typeface="Times New Roman" panose="02020603050405020304" pitchFamily="18" charset="0"/>
            </a:endParaRPr>
          </a:p>
        </p:txBody>
      </p:sp>
      <p:pic>
        <p:nvPicPr>
          <p:cNvPr id="7" name="Obraz 6">
            <a:extLst>
              <a:ext uri="{FF2B5EF4-FFF2-40B4-BE49-F238E27FC236}">
                <a16:creationId xmlns:a16="http://schemas.microsoft.com/office/drawing/2014/main" id="{8CF420BB-BFF9-474C-82CD-332C0DFECFCC}"/>
              </a:ext>
            </a:extLst>
          </p:cNvPr>
          <p:cNvPicPr>
            <a:picLocks noChangeAspect="1"/>
          </p:cNvPicPr>
          <p:nvPr/>
        </p:nvPicPr>
        <p:blipFill>
          <a:blip r:embed="rId2"/>
          <a:stretch>
            <a:fillRect/>
          </a:stretch>
        </p:blipFill>
        <p:spPr>
          <a:xfrm>
            <a:off x="7520474" y="592291"/>
            <a:ext cx="4112700" cy="5673417"/>
          </a:xfrm>
          <a:prstGeom prst="rect">
            <a:avLst/>
          </a:prstGeom>
        </p:spPr>
      </p:pic>
    </p:spTree>
    <p:extLst>
      <p:ext uri="{BB962C8B-B14F-4D97-AF65-F5344CB8AC3E}">
        <p14:creationId xmlns:p14="http://schemas.microsoft.com/office/powerpoint/2010/main" val="39593810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D75961F5-5B79-4838-913E-2718A6F32289}"/>
              </a:ext>
            </a:extLst>
          </p:cNvPr>
          <p:cNvSpPr>
            <a:spLocks noGrp="1"/>
          </p:cNvSpPr>
          <p:nvPr>
            <p:ph idx="1"/>
          </p:nvPr>
        </p:nvSpPr>
        <p:spPr>
          <a:xfrm>
            <a:off x="6096000" y="1042509"/>
            <a:ext cx="4886131" cy="3697442"/>
          </a:xfrm>
        </p:spPr>
        <p:txBody>
          <a:bodyPr/>
          <a:lstStyle/>
          <a:p>
            <a:r>
              <a:rPr lang="pl-PL" sz="2800" b="1" dirty="0">
                <a:latin typeface="Rockwell" panose="02060603020205020403" pitchFamily="18" charset="0"/>
              </a:rPr>
              <a:t>Cylinder II – nasiona rzepaku:</a:t>
            </a:r>
            <a:br>
              <a:rPr lang="pl-PL" sz="2800" b="1" dirty="0">
                <a:latin typeface="Rockwell" panose="02060603020205020403" pitchFamily="18" charset="0"/>
              </a:rPr>
            </a:br>
            <a:endParaRPr lang="pl-PL" sz="2800" b="1" dirty="0">
              <a:latin typeface="Rockwell" panose="02060603020205020403" pitchFamily="18" charset="0"/>
            </a:endParaRPr>
          </a:p>
          <a:p>
            <a:pPr marL="0" indent="0">
              <a:buNone/>
            </a:pPr>
            <a:r>
              <a:rPr lang="pl-PL" sz="2800" dirty="0">
                <a:latin typeface="Rockwell" panose="02060603020205020403" pitchFamily="18" charset="0"/>
              </a:rPr>
              <a:t>75cm³ - 50cm³ = 25cm³</a:t>
            </a:r>
          </a:p>
        </p:txBody>
      </p:sp>
      <p:pic>
        <p:nvPicPr>
          <p:cNvPr id="5" name="Obraz 4">
            <a:extLst>
              <a:ext uri="{FF2B5EF4-FFF2-40B4-BE49-F238E27FC236}">
                <a16:creationId xmlns:a16="http://schemas.microsoft.com/office/drawing/2014/main" id="{C60378D4-DC10-4008-AB0C-40F4EF3AD4DC}"/>
              </a:ext>
            </a:extLst>
          </p:cNvPr>
          <p:cNvPicPr>
            <a:picLocks noChangeAspect="1"/>
          </p:cNvPicPr>
          <p:nvPr/>
        </p:nvPicPr>
        <p:blipFill>
          <a:blip r:embed="rId2"/>
          <a:stretch>
            <a:fillRect/>
          </a:stretch>
        </p:blipFill>
        <p:spPr>
          <a:xfrm>
            <a:off x="830424" y="307882"/>
            <a:ext cx="4562670" cy="6242236"/>
          </a:xfrm>
          <a:prstGeom prst="rect">
            <a:avLst/>
          </a:prstGeom>
        </p:spPr>
      </p:pic>
    </p:spTree>
    <p:extLst>
      <p:ext uri="{BB962C8B-B14F-4D97-AF65-F5344CB8AC3E}">
        <p14:creationId xmlns:p14="http://schemas.microsoft.com/office/powerpoint/2010/main" val="42649730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CA2BB343-AE8D-4D40-AA79-18F0428E3A89}"/>
              </a:ext>
            </a:extLst>
          </p:cNvPr>
          <p:cNvSpPr>
            <a:spLocks noGrp="1"/>
          </p:cNvSpPr>
          <p:nvPr>
            <p:ph idx="1"/>
          </p:nvPr>
        </p:nvSpPr>
        <p:spPr>
          <a:xfrm>
            <a:off x="1047653" y="1033179"/>
            <a:ext cx="4897452" cy="3101983"/>
          </a:xfrm>
        </p:spPr>
        <p:txBody>
          <a:bodyPr>
            <a:normAutofit/>
          </a:bodyPr>
          <a:lstStyle/>
          <a:p>
            <a:r>
              <a:rPr lang="pl-PL" sz="2800" b="1" dirty="0">
                <a:latin typeface="Rockwell" panose="02060603020205020403" pitchFamily="18" charset="0"/>
              </a:rPr>
              <a:t>Cylinder III – nasiona kukurydzy:</a:t>
            </a:r>
            <a:br>
              <a:rPr lang="pl-PL" sz="2800" b="1" dirty="0">
                <a:latin typeface="Rockwell" panose="02060603020205020403" pitchFamily="18" charset="0"/>
              </a:rPr>
            </a:br>
            <a:endParaRPr lang="pl-PL" sz="2800" b="1" dirty="0">
              <a:latin typeface="Rockwell" panose="02060603020205020403" pitchFamily="18" charset="0"/>
            </a:endParaRPr>
          </a:p>
          <a:p>
            <a:pPr marL="0" indent="0">
              <a:buNone/>
            </a:pPr>
            <a:r>
              <a:rPr lang="pl-PL" sz="2800" dirty="0">
                <a:latin typeface="Rockwell" panose="02060603020205020403" pitchFamily="18" charset="0"/>
              </a:rPr>
              <a:t>80cm³ - 50cm³ = 30cm³</a:t>
            </a:r>
          </a:p>
        </p:txBody>
      </p:sp>
      <p:pic>
        <p:nvPicPr>
          <p:cNvPr id="4" name="Obraz 3">
            <a:extLst>
              <a:ext uri="{FF2B5EF4-FFF2-40B4-BE49-F238E27FC236}">
                <a16:creationId xmlns:a16="http://schemas.microsoft.com/office/drawing/2014/main" id="{C854AA27-BBA8-4BF7-9D5A-3D8EABA63319}"/>
              </a:ext>
            </a:extLst>
          </p:cNvPr>
          <p:cNvPicPr>
            <a:picLocks noChangeAspect="1"/>
          </p:cNvPicPr>
          <p:nvPr/>
        </p:nvPicPr>
        <p:blipFill>
          <a:blip r:embed="rId2"/>
          <a:stretch>
            <a:fillRect/>
          </a:stretch>
        </p:blipFill>
        <p:spPr>
          <a:xfrm>
            <a:off x="6923315" y="334792"/>
            <a:ext cx="4558949" cy="6188416"/>
          </a:xfrm>
          <a:prstGeom prst="rect">
            <a:avLst/>
          </a:prstGeom>
        </p:spPr>
      </p:pic>
    </p:spTree>
    <p:extLst>
      <p:ext uri="{BB962C8B-B14F-4D97-AF65-F5344CB8AC3E}">
        <p14:creationId xmlns:p14="http://schemas.microsoft.com/office/powerpoint/2010/main" val="34553658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87E3EA25-E994-455D-9D26-3BBC30B167ED}"/>
              </a:ext>
            </a:extLst>
          </p:cNvPr>
          <p:cNvSpPr>
            <a:spLocks noGrp="1"/>
          </p:cNvSpPr>
          <p:nvPr>
            <p:ph idx="1"/>
          </p:nvPr>
        </p:nvSpPr>
        <p:spPr>
          <a:xfrm>
            <a:off x="682253" y="669285"/>
            <a:ext cx="9907991" cy="3101983"/>
          </a:xfrm>
        </p:spPr>
        <p:txBody>
          <a:bodyPr>
            <a:normAutofit/>
          </a:bodyPr>
          <a:lstStyle/>
          <a:p>
            <a:r>
              <a:rPr lang="pl-PL" sz="2800" dirty="0">
                <a:latin typeface="Rockwell" panose="02060603020205020403" pitchFamily="18" charset="0"/>
              </a:rPr>
              <a:t>W kolejnym kroku dolewam </a:t>
            </a:r>
            <a:r>
              <a:rPr lang="pl-PL" sz="2800" dirty="0">
                <a:effectLst/>
                <a:latin typeface="Rockwell" panose="02060603020205020403" pitchFamily="18" charset="0"/>
                <a:ea typeface="Calibri" panose="020F0502020204030204" pitchFamily="34" charset="0"/>
                <a:cs typeface="Times New Roman" panose="02020603050405020304" pitchFamily="18" charset="0"/>
              </a:rPr>
              <a:t>do każdego z cylindrów po 50 cm</a:t>
            </a:r>
            <a:r>
              <a:rPr lang="pl-PL" sz="2800" baseline="30000" dirty="0">
                <a:effectLst/>
                <a:latin typeface="Rockwell" panose="02060603020205020403" pitchFamily="18" charset="0"/>
                <a:ea typeface="Calibri" panose="020F0502020204030204" pitchFamily="34" charset="0"/>
                <a:cs typeface="Times New Roman" panose="02020603050405020304" pitchFamily="18" charset="0"/>
              </a:rPr>
              <a:t>3</a:t>
            </a:r>
            <a:r>
              <a:rPr lang="pl-PL" sz="2800" dirty="0">
                <a:effectLst/>
                <a:latin typeface="Rockwell" panose="02060603020205020403" pitchFamily="18" charset="0"/>
                <a:ea typeface="Calibri" panose="020F0502020204030204" pitchFamily="34" charset="0"/>
                <a:cs typeface="Times New Roman" panose="02020603050405020304" pitchFamily="18" charset="0"/>
              </a:rPr>
              <a:t> wody i pozostawiam je na 5 godzin.</a:t>
            </a:r>
            <a:endParaRPr lang="pl-PL" sz="2800" dirty="0">
              <a:latin typeface="Rockwell" panose="02060603020205020403" pitchFamily="18" charset="0"/>
            </a:endParaRPr>
          </a:p>
        </p:txBody>
      </p:sp>
      <p:pic>
        <p:nvPicPr>
          <p:cNvPr id="5" name="Obraz 4">
            <a:extLst>
              <a:ext uri="{FF2B5EF4-FFF2-40B4-BE49-F238E27FC236}">
                <a16:creationId xmlns:a16="http://schemas.microsoft.com/office/drawing/2014/main" id="{28BF473B-25EB-4C20-AF57-CCDFCDD9B653}"/>
              </a:ext>
            </a:extLst>
          </p:cNvPr>
          <p:cNvPicPr>
            <a:picLocks noChangeAspect="1"/>
          </p:cNvPicPr>
          <p:nvPr/>
        </p:nvPicPr>
        <p:blipFill>
          <a:blip r:embed="rId2"/>
          <a:stretch>
            <a:fillRect/>
          </a:stretch>
        </p:blipFill>
        <p:spPr>
          <a:xfrm>
            <a:off x="4346705" y="2034592"/>
            <a:ext cx="3498590" cy="4664787"/>
          </a:xfrm>
          <a:prstGeom prst="rect">
            <a:avLst/>
          </a:prstGeom>
        </p:spPr>
      </p:pic>
      <p:pic>
        <p:nvPicPr>
          <p:cNvPr id="7" name="Obraz 6">
            <a:extLst>
              <a:ext uri="{FF2B5EF4-FFF2-40B4-BE49-F238E27FC236}">
                <a16:creationId xmlns:a16="http://schemas.microsoft.com/office/drawing/2014/main" id="{C77476FD-1D9D-4B01-B094-3EA3D709F9D2}"/>
              </a:ext>
            </a:extLst>
          </p:cNvPr>
          <p:cNvPicPr>
            <a:picLocks noChangeAspect="1"/>
          </p:cNvPicPr>
          <p:nvPr/>
        </p:nvPicPr>
        <p:blipFill>
          <a:blip r:embed="rId3"/>
          <a:stretch>
            <a:fillRect/>
          </a:stretch>
        </p:blipFill>
        <p:spPr>
          <a:xfrm>
            <a:off x="8097611" y="2034591"/>
            <a:ext cx="3498590" cy="4664787"/>
          </a:xfrm>
          <a:prstGeom prst="rect">
            <a:avLst/>
          </a:prstGeom>
        </p:spPr>
      </p:pic>
      <p:pic>
        <p:nvPicPr>
          <p:cNvPr id="9" name="Obraz 8">
            <a:extLst>
              <a:ext uri="{FF2B5EF4-FFF2-40B4-BE49-F238E27FC236}">
                <a16:creationId xmlns:a16="http://schemas.microsoft.com/office/drawing/2014/main" id="{FAC0519B-031F-4866-A1FA-9DF1095516F9}"/>
              </a:ext>
            </a:extLst>
          </p:cNvPr>
          <p:cNvPicPr>
            <a:picLocks noChangeAspect="1"/>
          </p:cNvPicPr>
          <p:nvPr/>
        </p:nvPicPr>
        <p:blipFill>
          <a:blip r:embed="rId4"/>
          <a:stretch>
            <a:fillRect/>
          </a:stretch>
        </p:blipFill>
        <p:spPr>
          <a:xfrm>
            <a:off x="595799" y="2034591"/>
            <a:ext cx="3498591" cy="4664787"/>
          </a:xfrm>
          <a:prstGeom prst="rect">
            <a:avLst/>
          </a:prstGeom>
        </p:spPr>
      </p:pic>
    </p:spTree>
    <p:extLst>
      <p:ext uri="{BB962C8B-B14F-4D97-AF65-F5344CB8AC3E}">
        <p14:creationId xmlns:p14="http://schemas.microsoft.com/office/powerpoint/2010/main" val="3012691291"/>
      </p:ext>
    </p:extLst>
  </p:cSld>
  <p:clrMapOvr>
    <a:masterClrMapping/>
  </p:clrMapOvr>
</p:sld>
</file>

<file path=ppt/theme/theme1.xml><?xml version="1.0" encoding="utf-8"?>
<a:theme xmlns:a="http://schemas.openxmlformats.org/drawingml/2006/main" name="Paczka">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Office_36806254_TF56596226.potx" id="{38AF5A91-4357-447C-B7C4-02B2DF2DF246}" vid="{17DD3475-AF71-4B53-A61F-8A9B67D14D18}"/>
    </a:ext>
  </a:extLst>
</a:theme>
</file>

<file path=ppt/theme/theme2.xml><?xml version="1.0" encoding="utf-8"?>
<a:theme xmlns:a="http://schemas.openxmlformats.org/drawingml/2006/main" name="Motyw pakietu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yw pakietu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Props1.xml><?xml version="1.0" encoding="utf-8"?>
<ds:datastoreItem xmlns:ds="http://schemas.openxmlformats.org/officeDocument/2006/customXml" ds:itemID="{8A451F4C-A3A1-4FF3-AEA5-AE3EFF175B02}">
  <ds:schemaRefs>
    <ds:schemaRef ds:uri="http://schemas.microsoft.com/sharepoint/v3/contenttype/forms"/>
  </ds:schemaRefs>
</ds:datastoreItem>
</file>

<file path=customXml/itemProps2.xml><?xml version="1.0" encoding="utf-8"?>
<ds:datastoreItem xmlns:ds="http://schemas.openxmlformats.org/officeDocument/2006/customXml" ds:itemID="{F009F5EF-575C-40E7-A9C5-EC1F2A5548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8775A23-75CA-4614-9647-C9B2CE742CA2}">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tf56596226_win32</Template>
  <TotalTime>389</TotalTime>
  <Words>527</Words>
  <Application>Microsoft Office PowerPoint</Application>
  <PresentationFormat>Panoramiczny</PresentationFormat>
  <Paragraphs>100</Paragraphs>
  <Slides>17</Slides>
  <Notes>1</Notes>
  <HiddenSlides>0</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17</vt:i4>
      </vt:variant>
    </vt:vector>
  </HeadingPairs>
  <TitlesOfParts>
    <vt:vector size="23" baseType="lpstr">
      <vt:lpstr>Arial</vt:lpstr>
      <vt:lpstr>Calibri</vt:lpstr>
      <vt:lpstr>Gill Sans MT</vt:lpstr>
      <vt:lpstr>Rockwell</vt:lpstr>
      <vt:lpstr>Rockwell Nova</vt:lpstr>
      <vt:lpstr>Paczka</vt:lpstr>
      <vt:lpstr>Pęcznienie nasion w zależności od zgromadzonego materiału zapasowego</vt:lpstr>
      <vt:lpstr>Prezentacja programu PowerPoint</vt:lpstr>
      <vt:lpstr>Prezentacja programu PowerPoint</vt:lpstr>
      <vt:lpstr>Materiał Badawczy</vt:lpstr>
      <vt:lpstr>Przebieg doświadczenia</vt:lpstr>
      <vt:lpstr>Prezentacja programu PowerPoint</vt:lpstr>
      <vt:lpstr>Prezentacja programu PowerPoint</vt:lpstr>
      <vt:lpstr>Prezentacja programu PowerPoint</vt:lpstr>
      <vt:lpstr>Prezentacja programu PowerPoint</vt:lpstr>
      <vt:lpstr>Prezentacja programu PowerPoint</vt:lpstr>
      <vt:lpstr>Tabela przedstawiająca wyniki doświadczenia </vt:lpstr>
      <vt:lpstr>Tabela przedstawiająca wyniki doświadczenia </vt:lpstr>
      <vt:lpstr>Wykres przedstawiający wyniki doświadczenia</vt:lpstr>
      <vt:lpstr>Obserwacje</vt:lpstr>
      <vt:lpstr>Wniosek</vt:lpstr>
      <vt:lpstr>Wyjaśnienie</vt:lpstr>
      <vt:lpstr>Dziękuję za uwagę!</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Pęcznienie nasion w zależności od zgromadzonego materiału zapasowego</dc:title>
  <dc:creator>Ada Witecka</dc:creator>
  <cp:lastModifiedBy>Wiesława Bruch</cp:lastModifiedBy>
  <cp:revision>46</cp:revision>
  <dcterms:created xsi:type="dcterms:W3CDTF">2021-04-12T12:30:16Z</dcterms:created>
  <dcterms:modified xsi:type="dcterms:W3CDTF">2021-05-31T15:46:52Z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