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5"/>
  </p:notesMasterIdLst>
  <p:sldIdLst>
    <p:sldId id="256" r:id="rId2"/>
    <p:sldId id="261" r:id="rId3"/>
    <p:sldId id="279" r:id="rId4"/>
    <p:sldId id="292" r:id="rId5"/>
    <p:sldId id="264" r:id="rId6"/>
    <p:sldId id="263" r:id="rId7"/>
    <p:sldId id="329" r:id="rId8"/>
    <p:sldId id="291" r:id="rId9"/>
    <p:sldId id="330" r:id="rId10"/>
    <p:sldId id="260" r:id="rId11"/>
    <p:sldId id="281" r:id="rId12"/>
    <p:sldId id="331" r:id="rId13"/>
    <p:sldId id="301" r:id="rId14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Fredoka One" panose="020B0604020202020204" charset="0"/>
      <p:regular r:id="rId20"/>
    </p:embeddedFont>
    <p:embeddedFont>
      <p:font typeface="Libre Franklin" panose="020B0604020202020204" charset="-18"/>
      <p:regular r:id="rId21"/>
      <p:bold r:id="rId22"/>
      <p:italic r:id="rId23"/>
      <p:boldItalic r:id="rId24"/>
    </p:embeddedFont>
    <p:embeddedFont>
      <p:font typeface="Libre Franklin Thin" panose="020B0604020202020204" charset="-18"/>
      <p:bold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026"/>
    <a:srgbClr val="C0C8AC"/>
    <a:srgbClr val="D572DD"/>
    <a:srgbClr val="FFF085"/>
    <a:srgbClr val="92D050"/>
    <a:srgbClr val="048246"/>
    <a:srgbClr val="6CE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1AC0BF-C8FE-4C1E-A2BD-9174058F0C44}">
  <a:tblStyle styleId="{6E1AC0BF-C8FE-4C1E-A2BD-9174058F0C4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ce2a53a076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ce2a53a076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ce2a53a07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ce2a53a076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1546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ce2a53a076_0_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ce2a53a076_0_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c9ee080850_0_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c9ee080850_0_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ce2a53a076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ce2a53a076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ce2a53a076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ce2a53a076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ce2a53a076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ce2a53a076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ce2a53a076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ce2a53a076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b139634eb9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b139634eb9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18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ce2a53a07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ce2a53a076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c6ac5e878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c6ac5e878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31175" y="539500"/>
            <a:ext cx="8312823" cy="4069076"/>
            <a:chOff x="831175" y="539500"/>
            <a:chExt cx="8312823" cy="4069076"/>
          </a:xfrm>
        </p:grpSpPr>
        <p:pic>
          <p:nvPicPr>
            <p:cNvPr id="10" name="Google Shape;10;p2"/>
            <p:cNvPicPr preferRelativeResize="0"/>
            <p:nvPr/>
          </p:nvPicPr>
          <p:blipFill rotWithShape="1">
            <a:blip r:embed="rId2">
              <a:alphaModFix/>
            </a:blip>
            <a:srcRect l="31731" r="31731"/>
            <a:stretch/>
          </p:blipFill>
          <p:spPr>
            <a:xfrm>
              <a:off x="6501375" y="539500"/>
              <a:ext cx="2642623" cy="406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2"/>
            <p:cNvPicPr preferRelativeResize="0"/>
            <p:nvPr/>
          </p:nvPicPr>
          <p:blipFill rotWithShape="1">
            <a:blip r:embed="rId2">
              <a:alphaModFix/>
            </a:blip>
            <a:srcRect l="49512" r="49512"/>
            <a:stretch/>
          </p:blipFill>
          <p:spPr>
            <a:xfrm>
              <a:off x="831175" y="5395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03375" y="1526318"/>
            <a:ext cx="538470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03375" y="4293943"/>
            <a:ext cx="43503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8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7"/>
          <p:cNvGrpSpPr/>
          <p:nvPr/>
        </p:nvGrpSpPr>
        <p:grpSpPr>
          <a:xfrm>
            <a:off x="831175" y="539500"/>
            <a:ext cx="8312829" cy="4069076"/>
            <a:chOff x="831175" y="539500"/>
            <a:chExt cx="8312829" cy="4069076"/>
          </a:xfrm>
        </p:grpSpPr>
        <p:pic>
          <p:nvPicPr>
            <p:cNvPr id="100" name="Google Shape;100;p17"/>
            <p:cNvPicPr preferRelativeResize="0"/>
            <p:nvPr/>
          </p:nvPicPr>
          <p:blipFill rotWithShape="1">
            <a:blip r:embed="rId2">
              <a:alphaModFix/>
            </a:blip>
            <a:srcRect t="5555" b="5555"/>
            <a:stretch/>
          </p:blipFill>
          <p:spPr>
            <a:xfrm>
              <a:off x="1007053" y="539500"/>
              <a:ext cx="8136951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7"/>
            <p:cNvPicPr preferRelativeResize="0"/>
            <p:nvPr/>
          </p:nvPicPr>
          <p:blipFill rotWithShape="1">
            <a:blip r:embed="rId2">
              <a:alphaModFix/>
            </a:blip>
            <a:srcRect l="1048" r="97976"/>
            <a:stretch/>
          </p:blipFill>
          <p:spPr>
            <a:xfrm>
              <a:off x="831175" y="5395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949100" y="3283592"/>
            <a:ext cx="43803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1949100" y="1457600"/>
            <a:ext cx="6474900" cy="16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7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1834175" y="1708900"/>
            <a:ext cx="5475600" cy="26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  <a:defRPr sz="18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600"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720000" y="382125"/>
            <a:ext cx="3852000" cy="8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pic>
        <p:nvPicPr>
          <p:cNvPr id="203" name="Google Shape;203;p26"/>
          <p:cNvPicPr preferRelativeResize="0"/>
          <p:nvPr/>
        </p:nvPicPr>
        <p:blipFill rotWithShape="1">
          <a:blip r:embed="rId2">
            <a:alphaModFix/>
          </a:blip>
          <a:srcRect l="24934" r="73809"/>
          <a:stretch/>
        </p:blipFill>
        <p:spPr>
          <a:xfrm>
            <a:off x="831175" y="1455525"/>
            <a:ext cx="70499" cy="315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0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382125"/>
            <a:ext cx="3855600" cy="8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pic>
        <p:nvPicPr>
          <p:cNvPr id="214" name="Google Shape;214;p29"/>
          <p:cNvPicPr preferRelativeResize="0"/>
          <p:nvPr/>
        </p:nvPicPr>
        <p:blipFill rotWithShape="1">
          <a:blip r:embed="rId2">
            <a:alphaModFix/>
          </a:blip>
          <a:srcRect l="33080" r="65663"/>
          <a:stretch/>
        </p:blipFill>
        <p:spPr>
          <a:xfrm>
            <a:off x="831175" y="1455525"/>
            <a:ext cx="70499" cy="315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36"/>
          <p:cNvGrpSpPr/>
          <p:nvPr/>
        </p:nvGrpSpPr>
        <p:grpSpPr>
          <a:xfrm>
            <a:off x="8242332" y="543000"/>
            <a:ext cx="901667" cy="4069076"/>
            <a:chOff x="8242332" y="543000"/>
            <a:chExt cx="901667" cy="4069076"/>
          </a:xfrm>
        </p:grpSpPr>
        <p:pic>
          <p:nvPicPr>
            <p:cNvPr id="243" name="Google Shape;243;p36"/>
            <p:cNvPicPr preferRelativeResize="0"/>
            <p:nvPr/>
          </p:nvPicPr>
          <p:blipFill rotWithShape="1">
            <a:blip r:embed="rId2">
              <a:alphaModFix/>
            </a:blip>
            <a:srcRect l="49512" r="49512"/>
            <a:stretch/>
          </p:blipFill>
          <p:spPr>
            <a:xfrm>
              <a:off x="8242332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36"/>
            <p:cNvPicPr preferRelativeResize="0"/>
            <p:nvPr/>
          </p:nvPicPr>
          <p:blipFill rotWithShape="1">
            <a:blip r:embed="rId2">
              <a:alphaModFix/>
            </a:blip>
            <a:srcRect l="50250" r="39714"/>
            <a:stretch/>
          </p:blipFill>
          <p:spPr>
            <a:xfrm>
              <a:off x="8418200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37"/>
          <p:cNvGrpSpPr/>
          <p:nvPr/>
        </p:nvGrpSpPr>
        <p:grpSpPr>
          <a:xfrm>
            <a:off x="7" y="543000"/>
            <a:ext cx="901667" cy="4069076"/>
            <a:chOff x="7" y="543000"/>
            <a:chExt cx="901667" cy="4069076"/>
          </a:xfrm>
        </p:grpSpPr>
        <p:pic>
          <p:nvPicPr>
            <p:cNvPr id="247" name="Google Shape;247;p37"/>
            <p:cNvPicPr preferRelativeResize="0"/>
            <p:nvPr/>
          </p:nvPicPr>
          <p:blipFill rotWithShape="1">
            <a:blip r:embed="rId2">
              <a:alphaModFix/>
            </a:blip>
            <a:srcRect l="49512" r="49512"/>
            <a:stretch/>
          </p:blipFill>
          <p:spPr>
            <a:xfrm>
              <a:off x="831175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37"/>
            <p:cNvPicPr preferRelativeResize="0"/>
            <p:nvPr/>
          </p:nvPicPr>
          <p:blipFill rotWithShape="1">
            <a:blip r:embed="rId2">
              <a:alphaModFix/>
            </a:blip>
            <a:srcRect l="44982" r="44983"/>
            <a:stretch/>
          </p:blipFill>
          <p:spPr>
            <a:xfrm>
              <a:off x="7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3"/>
          <p:cNvGrpSpPr/>
          <p:nvPr/>
        </p:nvGrpSpPr>
        <p:grpSpPr>
          <a:xfrm>
            <a:off x="831175" y="539500"/>
            <a:ext cx="8312829" cy="4069076"/>
            <a:chOff x="831175" y="539500"/>
            <a:chExt cx="8312829" cy="4069076"/>
          </a:xfrm>
        </p:grpSpPr>
        <p:pic>
          <p:nvPicPr>
            <p:cNvPr id="16" name="Google Shape;16;p3"/>
            <p:cNvPicPr preferRelativeResize="0"/>
            <p:nvPr/>
          </p:nvPicPr>
          <p:blipFill rotWithShape="1">
            <a:blip r:embed="rId2">
              <a:alphaModFix/>
            </a:blip>
            <a:srcRect t="5555" b="5555"/>
            <a:stretch/>
          </p:blipFill>
          <p:spPr>
            <a:xfrm>
              <a:off x="1007053" y="539500"/>
              <a:ext cx="8136951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3"/>
            <p:cNvPicPr preferRelativeResize="0"/>
            <p:nvPr/>
          </p:nvPicPr>
          <p:blipFill rotWithShape="1">
            <a:blip r:embed="rId2">
              <a:alphaModFix/>
            </a:blip>
            <a:srcRect l="49512" r="49512"/>
            <a:stretch/>
          </p:blipFill>
          <p:spPr>
            <a:xfrm>
              <a:off x="831175" y="5395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265550" y="2513650"/>
            <a:ext cx="5792100" cy="13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1491000" y="1413942"/>
            <a:ext cx="1057200" cy="7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265550" y="3706500"/>
            <a:ext cx="57921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2849725" y="2008850"/>
            <a:ext cx="4460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2"/>
          </p:nvPr>
        </p:nvSpPr>
        <p:spPr>
          <a:xfrm>
            <a:off x="2849725" y="2380250"/>
            <a:ext cx="4460100" cy="52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3"/>
          </p:nvPr>
        </p:nvSpPr>
        <p:spPr>
          <a:xfrm>
            <a:off x="2849725" y="3149675"/>
            <a:ext cx="4460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ibre Franklin Thin"/>
                <a:ea typeface="Libre Franklin Thin"/>
                <a:cs typeface="Libre Franklin Thin"/>
                <a:sym typeface="Libre Franklin Thin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4"/>
          </p:nvPr>
        </p:nvSpPr>
        <p:spPr>
          <a:xfrm>
            <a:off x="2849725" y="3521075"/>
            <a:ext cx="4460100" cy="52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20000" y="382125"/>
            <a:ext cx="4643100" cy="8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l="33080" r="65663"/>
          <a:stretch/>
        </p:blipFill>
        <p:spPr>
          <a:xfrm>
            <a:off x="831175" y="1455525"/>
            <a:ext cx="70499" cy="315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720000" y="382125"/>
            <a:ext cx="4104900" cy="8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 l="19503" r="79240"/>
          <a:stretch/>
        </p:blipFill>
        <p:spPr>
          <a:xfrm>
            <a:off x="831175" y="1455525"/>
            <a:ext cx="70499" cy="315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8"/>
          <p:cNvGrpSpPr/>
          <p:nvPr/>
        </p:nvGrpSpPr>
        <p:grpSpPr>
          <a:xfrm>
            <a:off x="7" y="543000"/>
            <a:ext cx="9143992" cy="4069076"/>
            <a:chOff x="7" y="543000"/>
            <a:chExt cx="9143992" cy="4069076"/>
          </a:xfrm>
        </p:grpSpPr>
        <p:pic>
          <p:nvPicPr>
            <p:cNvPr id="41" name="Google Shape;41;p8"/>
            <p:cNvPicPr preferRelativeResize="0"/>
            <p:nvPr/>
          </p:nvPicPr>
          <p:blipFill rotWithShape="1">
            <a:blip r:embed="rId2">
              <a:alphaModFix/>
            </a:blip>
            <a:srcRect l="11584" r="87441"/>
            <a:stretch/>
          </p:blipFill>
          <p:spPr>
            <a:xfrm>
              <a:off x="831175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 rotWithShape="1">
            <a:blip r:embed="rId2">
              <a:alphaModFix/>
            </a:blip>
            <a:srcRect t="140" r="89965" b="-139"/>
            <a:stretch/>
          </p:blipFill>
          <p:spPr>
            <a:xfrm>
              <a:off x="7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 rotWithShape="1">
            <a:blip r:embed="rId2">
              <a:alphaModFix/>
            </a:blip>
            <a:srcRect l="87441" r="11584"/>
            <a:stretch/>
          </p:blipFill>
          <p:spPr>
            <a:xfrm>
              <a:off x="8242332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 rotWithShape="1">
            <a:blip r:embed="rId2">
              <a:alphaModFix/>
            </a:blip>
            <a:srcRect l="89965"/>
            <a:stretch/>
          </p:blipFill>
          <p:spPr>
            <a:xfrm>
              <a:off x="8418200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297500" y="1383258"/>
            <a:ext cx="6549000" cy="24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000">
                <a:solidFill>
                  <a:schemeClr val="dk1"/>
                </a:solidFill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1"/>
          <p:cNvGrpSpPr/>
          <p:nvPr/>
        </p:nvGrpSpPr>
        <p:grpSpPr>
          <a:xfrm>
            <a:off x="7" y="543000"/>
            <a:ext cx="9143992" cy="4069076"/>
            <a:chOff x="7" y="543000"/>
            <a:chExt cx="9143992" cy="4069076"/>
          </a:xfrm>
        </p:grpSpPr>
        <p:pic>
          <p:nvPicPr>
            <p:cNvPr id="55" name="Google Shape;55;p11"/>
            <p:cNvPicPr preferRelativeResize="0"/>
            <p:nvPr/>
          </p:nvPicPr>
          <p:blipFill rotWithShape="1">
            <a:blip r:embed="rId2">
              <a:alphaModFix/>
            </a:blip>
            <a:srcRect l="11584" r="87441"/>
            <a:stretch/>
          </p:blipFill>
          <p:spPr>
            <a:xfrm>
              <a:off x="831175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1"/>
            <p:cNvPicPr preferRelativeResize="0"/>
            <p:nvPr/>
          </p:nvPicPr>
          <p:blipFill rotWithShape="1">
            <a:blip r:embed="rId2">
              <a:alphaModFix/>
            </a:blip>
            <a:srcRect t="140" r="89965" b="-139"/>
            <a:stretch/>
          </p:blipFill>
          <p:spPr>
            <a:xfrm>
              <a:off x="7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1"/>
            <p:cNvPicPr preferRelativeResize="0"/>
            <p:nvPr/>
          </p:nvPicPr>
          <p:blipFill rotWithShape="1">
            <a:blip r:embed="rId2">
              <a:alphaModFix/>
            </a:blip>
            <a:srcRect l="86387" r="12637"/>
            <a:stretch/>
          </p:blipFill>
          <p:spPr>
            <a:xfrm>
              <a:off x="8242332" y="543000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1"/>
            <p:cNvPicPr preferRelativeResize="0"/>
            <p:nvPr/>
          </p:nvPicPr>
          <p:blipFill rotWithShape="1">
            <a:blip r:embed="rId2">
              <a:alphaModFix/>
            </a:blip>
            <a:srcRect l="89965" t="140" b="-139"/>
            <a:stretch/>
          </p:blipFill>
          <p:spPr>
            <a:xfrm>
              <a:off x="8418200" y="543000"/>
              <a:ext cx="7257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1086300" y="1743575"/>
            <a:ext cx="6971400" cy="12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subTitle" idx="1"/>
          </p:nvPr>
        </p:nvSpPr>
        <p:spPr>
          <a:xfrm flipH="1">
            <a:off x="1468050" y="2899567"/>
            <a:ext cx="6207900" cy="3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28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4"/>
          <p:cNvGrpSpPr/>
          <p:nvPr/>
        </p:nvGrpSpPr>
        <p:grpSpPr>
          <a:xfrm>
            <a:off x="0" y="537213"/>
            <a:ext cx="8312829" cy="4069076"/>
            <a:chOff x="0" y="537213"/>
            <a:chExt cx="8312829" cy="4069076"/>
          </a:xfrm>
        </p:grpSpPr>
        <p:pic>
          <p:nvPicPr>
            <p:cNvPr id="79" name="Google Shape;79;p14"/>
            <p:cNvPicPr preferRelativeResize="0"/>
            <p:nvPr/>
          </p:nvPicPr>
          <p:blipFill rotWithShape="1">
            <a:blip r:embed="rId2">
              <a:alphaModFix/>
            </a:blip>
            <a:srcRect t="5555" b="5555"/>
            <a:stretch/>
          </p:blipFill>
          <p:spPr>
            <a:xfrm flipH="1">
              <a:off x="0" y="537213"/>
              <a:ext cx="8136951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4"/>
            <p:cNvPicPr preferRelativeResize="0"/>
            <p:nvPr/>
          </p:nvPicPr>
          <p:blipFill rotWithShape="1">
            <a:blip r:embed="rId2">
              <a:alphaModFix/>
            </a:blip>
            <a:srcRect l="-5" r="99030"/>
            <a:stretch/>
          </p:blipFill>
          <p:spPr>
            <a:xfrm flipH="1">
              <a:off x="8242330" y="537213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 flipH="1">
            <a:off x="2530350" y="2513650"/>
            <a:ext cx="5348100" cy="13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40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595804" y="1413942"/>
            <a:ext cx="1057200" cy="7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1"/>
          </p:nvPr>
        </p:nvSpPr>
        <p:spPr>
          <a:xfrm flipH="1">
            <a:off x="2530349" y="3706500"/>
            <a:ext cx="53481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29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6"/>
          <p:cNvGrpSpPr/>
          <p:nvPr/>
        </p:nvGrpSpPr>
        <p:grpSpPr>
          <a:xfrm>
            <a:off x="0" y="537213"/>
            <a:ext cx="8312829" cy="4069076"/>
            <a:chOff x="0" y="537213"/>
            <a:chExt cx="8312829" cy="4069076"/>
          </a:xfrm>
        </p:grpSpPr>
        <p:pic>
          <p:nvPicPr>
            <p:cNvPr id="93" name="Google Shape;93;p16"/>
            <p:cNvPicPr preferRelativeResize="0"/>
            <p:nvPr/>
          </p:nvPicPr>
          <p:blipFill rotWithShape="1">
            <a:blip r:embed="rId2">
              <a:alphaModFix/>
            </a:blip>
            <a:srcRect t="5555" b="5555"/>
            <a:stretch/>
          </p:blipFill>
          <p:spPr>
            <a:xfrm flipH="1">
              <a:off x="0" y="537213"/>
              <a:ext cx="8136951" cy="406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6"/>
            <p:cNvPicPr preferRelativeResize="0"/>
            <p:nvPr/>
          </p:nvPicPr>
          <p:blipFill rotWithShape="1">
            <a:blip r:embed="rId2">
              <a:alphaModFix/>
            </a:blip>
            <a:srcRect l="1048" r="97976"/>
            <a:stretch/>
          </p:blipFill>
          <p:spPr>
            <a:xfrm flipH="1">
              <a:off x="8242330" y="537213"/>
              <a:ext cx="70499" cy="4069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 flipH="1">
            <a:off x="2428045" y="2513650"/>
            <a:ext cx="5450400" cy="13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40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595804" y="1413942"/>
            <a:ext cx="1057200" cy="7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1"/>
          </p:nvPr>
        </p:nvSpPr>
        <p:spPr>
          <a:xfrm flipH="1">
            <a:off x="2428049" y="3706497"/>
            <a:ext cx="54504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2116"/>
            <a:ext cx="26748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ibre Franklin Thin"/>
              <a:buNone/>
              <a:defRPr sz="2400">
                <a:solidFill>
                  <a:schemeClr val="accent1"/>
                </a:solidFill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48650" y="539500"/>
            <a:ext cx="5375400" cy="40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■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○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■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●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○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■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●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○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Char char="■"/>
              <a:defRPr sz="16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7" r:id="rId6"/>
    <p:sldLayoutId id="2147483658" r:id="rId7"/>
    <p:sldLayoutId id="2147483660" r:id="rId8"/>
    <p:sldLayoutId id="2147483662" r:id="rId9"/>
    <p:sldLayoutId id="2147483663" r:id="rId10"/>
    <p:sldLayoutId id="2147483672" r:id="rId11"/>
    <p:sldLayoutId id="2147483675" r:id="rId12"/>
    <p:sldLayoutId id="2147483682" r:id="rId13"/>
    <p:sldLayoutId id="214748368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en.edu.pl/wp-content/uploads/2018/08/barwniki-fotosyntetyczne-scenariusz-volvox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youtube.com/watch?v=UMgGIJ2MvvU&amp;t=34s" TargetMode="External"/><Relationship Id="rId5" Type="http://schemas.openxmlformats.org/officeDocument/2006/relationships/hyperlink" Target="https://chemia.ug.edu.pl/sites/default/files/_nodes/strona-chemia/17431/files/cwiczenie_nr_3.pdf" TargetMode="External"/><Relationship Id="rId4" Type="http://schemas.openxmlformats.org/officeDocument/2006/relationships/hyperlink" Target="https://pl.wikipedia.org/wiki/Polarno%C5%9B%C4%8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0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0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0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ctrTitle"/>
          </p:nvPr>
        </p:nvSpPr>
        <p:spPr>
          <a:xfrm>
            <a:off x="918598" y="1652241"/>
            <a:ext cx="5801360" cy="25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lt1"/>
                </a:solidFill>
                <a:latin typeface="Century Gothic" panose="020B0502020202020204" pitchFamily="34" charset="0"/>
              </a:rPr>
              <a:t>HOLOGRAPHIC GRADIENTS</a:t>
            </a:r>
            <a:r>
              <a:rPr lang="en" sz="2800" b="1" dirty="0">
                <a:latin typeface="Century Gothic" panose="020B0502020202020204" pitchFamily="34" charset="0"/>
              </a:rPr>
              <a:t> </a:t>
            </a:r>
            <a:br>
              <a:rPr lang="pl-PL" sz="2800" b="1" dirty="0">
                <a:latin typeface="Century Gothic" panose="020B0502020202020204" pitchFamily="34" charset="0"/>
              </a:rPr>
            </a:br>
            <a:r>
              <a:rPr lang="pl-PL" sz="2800" b="1" dirty="0">
                <a:latin typeface="Century Gothic" panose="020B0502020202020204" pitchFamily="34" charset="0"/>
              </a:rPr>
              <a:t>Z LIŚCI SZPINAKU</a:t>
            </a:r>
            <a:endParaRPr sz="2800" b="1" dirty="0">
              <a:latin typeface="Century Gothic" panose="020B0502020202020204" pitchFamily="34" charset="0"/>
              <a:sym typeface="Libre Franklin Thin"/>
            </a:endParaRPr>
          </a:p>
        </p:txBody>
      </p:sp>
      <p:sp>
        <p:nvSpPr>
          <p:cNvPr id="261" name="Google Shape;261;p40"/>
          <p:cNvSpPr txBox="1">
            <a:spLocks noGrp="1"/>
          </p:cNvSpPr>
          <p:nvPr>
            <p:ph type="subTitle" idx="1"/>
          </p:nvPr>
        </p:nvSpPr>
        <p:spPr>
          <a:xfrm>
            <a:off x="0" y="4639412"/>
            <a:ext cx="4350300" cy="4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latin typeface="Century Gothic" panose="020B0502020202020204" pitchFamily="34" charset="0"/>
              </a:rPr>
              <a:t>Opracowała Wiktoria Ślachcińska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2A235A5-8488-4689-91BE-69A12F861C83}"/>
              </a:ext>
            </a:extLst>
          </p:cNvPr>
          <p:cNvSpPr txBox="1"/>
          <p:nvPr/>
        </p:nvSpPr>
        <p:spPr>
          <a:xfrm>
            <a:off x="918598" y="1530497"/>
            <a:ext cx="6477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FFFF"/>
                </a:solidFill>
                <a:latin typeface="Century Gothic" panose="020B0502020202020204" pitchFamily="34" charset="0"/>
                <a:ea typeface="Libre Franklin Thin"/>
                <a:cs typeface="Libre Franklin Thin"/>
                <a:sym typeface="Libre Franklin Thin"/>
              </a:rPr>
              <a:t>IZOLACJA I CHROMATOGRAFIA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E4F172E-5A1D-4266-8176-927263BEE396}"/>
              </a:ext>
            </a:extLst>
          </p:cNvPr>
          <p:cNvSpPr/>
          <p:nvPr/>
        </p:nvSpPr>
        <p:spPr>
          <a:xfrm>
            <a:off x="436880" y="1923424"/>
            <a:ext cx="558800" cy="1012817"/>
          </a:xfrm>
          <a:prstGeom prst="rect">
            <a:avLst/>
          </a:prstGeom>
          <a:solidFill>
            <a:srgbClr val="1820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12CCE3D-B4CF-4C51-AC02-5255E3516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048" y="1923425"/>
            <a:ext cx="2868192" cy="1012816"/>
          </a:xfrm>
          <a:prstGeom prst="rect">
            <a:avLst/>
          </a:prstGeom>
        </p:spPr>
      </p:pic>
      <p:sp>
        <p:nvSpPr>
          <p:cNvPr id="263" name="Google Shape;263;p40"/>
          <p:cNvSpPr/>
          <p:nvPr/>
        </p:nvSpPr>
        <p:spPr>
          <a:xfrm>
            <a:off x="78921" y="2105956"/>
            <a:ext cx="8843398" cy="53861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l-PL" sz="3200" b="1" i="0" dirty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36000">
                      <a:schemeClr val="dk2"/>
                    </a:gs>
                    <a:gs pos="62000">
                      <a:schemeClr val="accent2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atin typeface="Century Gothic" panose="020B0502020202020204" pitchFamily="34" charset="0"/>
              </a:rPr>
              <a:t>BARWNIKÓW FOTOSYNTETYCZNYCH</a:t>
            </a:r>
            <a:endParaRPr sz="3200" b="1" i="0" dirty="0">
              <a:ln>
                <a:noFill/>
              </a:ln>
              <a:gradFill>
                <a:gsLst>
                  <a:gs pos="0">
                    <a:schemeClr val="accent3"/>
                  </a:gs>
                  <a:gs pos="36000">
                    <a:schemeClr val="dk2"/>
                  </a:gs>
                  <a:gs pos="62000">
                    <a:schemeClr val="accent2"/>
                  </a:gs>
                  <a:gs pos="100000">
                    <a:schemeClr val="accent3"/>
                  </a:gs>
                </a:gsLst>
                <a:lin ang="2700006" scaled="0"/>
              </a:gra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 txBox="1">
            <a:spLocks noGrp="1"/>
          </p:cNvSpPr>
          <p:nvPr>
            <p:ph type="title"/>
          </p:nvPr>
        </p:nvSpPr>
        <p:spPr>
          <a:xfrm>
            <a:off x="1140455" y="1072506"/>
            <a:ext cx="4380300" cy="12019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182026"/>
                </a:solidFill>
                <a:latin typeface="Century Gothic" panose="020B0502020202020204" pitchFamily="34" charset="0"/>
              </a:rPr>
              <a:t>Barwna smuga przemieszcza się po pasku bibuły i wraz z upływem czasu </a:t>
            </a:r>
            <a:r>
              <a:rPr lang="pl-PL" sz="1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rozwarstwia się</a:t>
            </a:r>
            <a:r>
              <a:rPr lang="pl-PL" sz="1800" dirty="0">
                <a:solidFill>
                  <a:srgbClr val="182026"/>
                </a:solidFill>
                <a:latin typeface="Century Gothic" panose="020B0502020202020204" pitchFamily="34" charset="0"/>
              </a:rPr>
              <a:t>. Najszybciej migruje żółty barwnik.</a:t>
            </a:r>
            <a:endParaRPr sz="1800" dirty="0">
              <a:solidFill>
                <a:srgbClr val="182026"/>
              </a:solidFill>
              <a:latin typeface="Century Gothic" panose="020B0502020202020204" pitchFamily="34" charset="0"/>
            </a:endParaRPr>
          </a:p>
        </p:txBody>
      </p:sp>
      <p:sp>
        <p:nvSpPr>
          <p:cNvPr id="304" name="Google Shape;304;p44"/>
          <p:cNvSpPr txBox="1">
            <a:spLocks noGrp="1"/>
          </p:cNvSpPr>
          <p:nvPr>
            <p:ph type="subTitle" idx="1"/>
          </p:nvPr>
        </p:nvSpPr>
        <p:spPr>
          <a:xfrm>
            <a:off x="1056822" y="630513"/>
            <a:ext cx="6474900" cy="4419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>
                <a:latin typeface="Century Gothic" panose="020B0502020202020204" pitchFamily="34" charset="0"/>
              </a:rPr>
              <a:t>OBSERWACJA:</a:t>
            </a:r>
            <a:endParaRPr b="1" dirty="0">
              <a:latin typeface="Century Gothic" panose="020B0502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A864AC-6A83-4BF0-A6F2-FA0EF75619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14853" r="9461" b="15841"/>
          <a:stretch/>
        </p:blipFill>
        <p:spPr>
          <a:xfrm>
            <a:off x="5604388" y="772780"/>
            <a:ext cx="3408403" cy="3597939"/>
          </a:xfrm>
          <a:prstGeom prst="rect">
            <a:avLst/>
          </a:prstGeom>
          <a:ln w="127000" cap="sq">
            <a:solidFill>
              <a:srgbClr val="182026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Google Shape;304;p44">
            <a:extLst>
              <a:ext uri="{FF2B5EF4-FFF2-40B4-BE49-F238E27FC236}">
                <a16:creationId xmlns:a16="http://schemas.microsoft.com/office/drawing/2014/main" id="{0848AEF6-15B1-482F-8F2B-5A17702249AD}"/>
              </a:ext>
            </a:extLst>
          </p:cNvPr>
          <p:cNvSpPr txBox="1">
            <a:spLocks/>
          </p:cNvSpPr>
          <p:nvPr/>
        </p:nvSpPr>
        <p:spPr>
          <a:xfrm>
            <a:off x="1056822" y="2300722"/>
            <a:ext cx="6474900" cy="42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ibre Franklin"/>
              <a:buNone/>
              <a:defRPr sz="2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/>
            <a:r>
              <a:rPr lang="pl-PL" b="1" dirty="0">
                <a:latin typeface="Century Gothic" panose="020B0502020202020204" pitchFamily="34" charset="0"/>
              </a:rPr>
              <a:t>WNIOSEK:</a:t>
            </a:r>
          </a:p>
        </p:txBody>
      </p:sp>
      <p:sp>
        <p:nvSpPr>
          <p:cNvPr id="7" name="Google Shape;303;p44">
            <a:extLst>
              <a:ext uri="{FF2B5EF4-FFF2-40B4-BE49-F238E27FC236}">
                <a16:creationId xmlns:a16="http://schemas.microsoft.com/office/drawing/2014/main" id="{ACC204D6-7107-4A10-A2B3-4CD6DAF73814}"/>
              </a:ext>
            </a:extLst>
          </p:cNvPr>
          <p:cNvSpPr txBox="1">
            <a:spLocks/>
          </p:cNvSpPr>
          <p:nvPr/>
        </p:nvSpPr>
        <p:spPr>
          <a:xfrm>
            <a:off x="1108442" y="2726734"/>
            <a:ext cx="4380300" cy="1201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Libre Franklin Thin"/>
              <a:buNone/>
              <a:defRPr sz="2400" b="0" i="0" u="none" strike="noStrike" cap="none">
                <a:solidFill>
                  <a:schemeClr val="lt1"/>
                </a:solidFill>
                <a:latin typeface="Libre Franklin Thin"/>
                <a:ea typeface="Libre Franklin Thin"/>
                <a:cs typeface="Libre Franklin Thin"/>
                <a:sym typeface="Libre Franklin Th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pl-PL" sz="1800" dirty="0">
                <a:solidFill>
                  <a:srgbClr val="182026"/>
                </a:solidFill>
                <a:latin typeface="Century Gothic" panose="020B0502020202020204" pitchFamily="34" charset="0"/>
              </a:rPr>
              <a:t>Chromatograf ukazuje nam </a:t>
            </a:r>
            <a:r>
              <a:rPr lang="pl-PL" sz="1800" b="1" dirty="0">
                <a:solidFill>
                  <a:schemeClr val="accent4">
                    <a:lumMod val="50000"/>
                  </a:schemeClr>
                </a:solidFill>
                <a:latin typeface="Century Gothic" panose="020B0502020202020204" pitchFamily="34" charset="0"/>
              </a:rPr>
              <a:t>różnorodność barwników roślinnych</a:t>
            </a:r>
            <a:r>
              <a:rPr lang="pl-PL" sz="1800" dirty="0">
                <a:solidFill>
                  <a:srgbClr val="182026"/>
                </a:solidFill>
                <a:latin typeface="Century Gothic" panose="020B0502020202020204" pitchFamily="34" charset="0"/>
              </a:rPr>
              <a:t> w liściach szpinaku, które przemieszczają się z różną szybkością.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5"/>
          <p:cNvSpPr txBox="1">
            <a:spLocks noGrp="1"/>
          </p:cNvSpPr>
          <p:nvPr>
            <p:ph type="title"/>
          </p:nvPr>
        </p:nvSpPr>
        <p:spPr>
          <a:xfrm>
            <a:off x="706500" y="545271"/>
            <a:ext cx="7325247" cy="767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>
                <a:solidFill>
                  <a:srgbClr val="D572DD"/>
                </a:solidFill>
                <a:latin typeface="Century Gothic" panose="020B0502020202020204" pitchFamily="34" charset="0"/>
              </a:rPr>
              <a:t>PRZEDSTAWIENIE GRAFICZNE</a:t>
            </a:r>
            <a:endParaRPr sz="3600" b="1" dirty="0">
              <a:solidFill>
                <a:srgbClr val="D572DD"/>
              </a:solidFill>
              <a:latin typeface="Century Gothic" panose="020B0502020202020204" pitchFamily="34" charset="0"/>
            </a:endParaRPr>
          </a:p>
        </p:txBody>
      </p:sp>
      <p:sp>
        <p:nvSpPr>
          <p:cNvPr id="640" name="Google Shape;640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1370005"/>
            <a:ext cx="3322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1" dirty="0">
                <a:latin typeface="Century Gothic" panose="020B0502020202020204" pitchFamily="34" charset="0"/>
                <a:ea typeface="Libre Franklin Thin"/>
                <a:cs typeface="Libre Franklin Thin"/>
                <a:sym typeface="Libre Franklin Thin"/>
              </a:rPr>
              <a:t>Ksantofil</a:t>
            </a:r>
            <a:endParaRPr sz="2000" b="1" dirty="0">
              <a:latin typeface="Century Gothic" panose="020B0502020202020204" pitchFamily="34" charset="0"/>
              <a:ea typeface="Libre Franklin Thin"/>
              <a:cs typeface="Libre Franklin Thin"/>
              <a:sym typeface="Libre Franklin Thin"/>
            </a:endParaRPr>
          </a:p>
        </p:txBody>
      </p:sp>
      <p:sp>
        <p:nvSpPr>
          <p:cNvPr id="641" name="Google Shape;641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1798950"/>
            <a:ext cx="5729748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 err="1">
                <a:latin typeface="Century Gothic" panose="020B0502020202020204" pitchFamily="34" charset="0"/>
              </a:rPr>
              <a:t>Fotosyntetyczny</a:t>
            </a:r>
            <a:r>
              <a:rPr lang="pl-PL" sz="1400" dirty="0">
                <a:latin typeface="Century Gothic" panose="020B0502020202020204" pitchFamily="34" charset="0"/>
              </a:rPr>
              <a:t> barwnik pomocniczy pochłaniający światło niebieskozielone. Ma barwę żółtą. Chroni chloroplasty przed nadmiarem energii świetlnej.</a:t>
            </a:r>
            <a:endParaRPr sz="1400" dirty="0">
              <a:latin typeface="Century Gothic" panose="020B0502020202020204" pitchFamily="34" charset="0"/>
            </a:endParaRPr>
          </a:p>
        </p:txBody>
      </p:sp>
      <p:sp>
        <p:nvSpPr>
          <p:cNvPr id="642" name="Google Shape;642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2439027"/>
            <a:ext cx="3322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1" dirty="0">
                <a:latin typeface="Century Gothic" panose="020B0502020202020204" pitchFamily="34" charset="0"/>
                <a:ea typeface="Libre Franklin Thin"/>
                <a:cs typeface="Libre Franklin Thin"/>
                <a:sym typeface="Libre Franklin Thin"/>
              </a:rPr>
              <a:t>Chlorofil a</a:t>
            </a:r>
            <a:endParaRPr sz="2000" b="1" dirty="0">
              <a:latin typeface="Century Gothic" panose="020B0502020202020204" pitchFamily="34" charset="0"/>
              <a:ea typeface="Libre Franklin Thin"/>
              <a:cs typeface="Libre Franklin Thin"/>
              <a:sym typeface="Libre Franklin Thin"/>
            </a:endParaRPr>
          </a:p>
        </p:txBody>
      </p:sp>
      <p:sp>
        <p:nvSpPr>
          <p:cNvPr id="643" name="Google Shape;643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2881199"/>
            <a:ext cx="5729748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 err="1">
                <a:latin typeface="Century Gothic" panose="020B0502020202020204" pitchFamily="34" charset="0"/>
              </a:rPr>
              <a:t>Fotosyntetyczny</a:t>
            </a:r>
            <a:r>
              <a:rPr lang="pl-PL" sz="1400" dirty="0">
                <a:latin typeface="Century Gothic" panose="020B0502020202020204" pitchFamily="34" charset="0"/>
              </a:rPr>
              <a:t> barwnik główny pochłaniający światło niebieskie oraz czerwone. Różni się od chlorofilu b tym, że posiada grupę metylową – CH3.</a:t>
            </a:r>
            <a:endParaRPr sz="1400" dirty="0">
              <a:latin typeface="Century Gothic" panose="020B0502020202020204" pitchFamily="34" charset="0"/>
            </a:endParaRPr>
          </a:p>
        </p:txBody>
      </p:sp>
      <p:sp>
        <p:nvSpPr>
          <p:cNvPr id="644" name="Google Shape;644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3557275"/>
            <a:ext cx="33228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1" dirty="0">
                <a:solidFill>
                  <a:schemeClr val="dk1"/>
                </a:solidFill>
                <a:latin typeface="Century Gothic" panose="020B0502020202020204" pitchFamily="34" charset="0"/>
                <a:ea typeface="Libre Franklin Thin"/>
                <a:cs typeface="Libre Franklin Thin"/>
                <a:sym typeface="Libre Franklin Thin"/>
              </a:rPr>
              <a:t>Chlorofil b</a:t>
            </a:r>
            <a:endParaRPr sz="2000" b="1" dirty="0">
              <a:solidFill>
                <a:schemeClr val="dk1"/>
              </a:solidFill>
              <a:latin typeface="Century Gothic" panose="020B0502020202020204" pitchFamily="34" charset="0"/>
              <a:ea typeface="Libre Franklin Thin"/>
              <a:cs typeface="Libre Franklin Thin"/>
              <a:sym typeface="Libre Franklin Thin"/>
            </a:endParaRPr>
          </a:p>
        </p:txBody>
      </p:sp>
      <p:sp>
        <p:nvSpPr>
          <p:cNvPr id="645" name="Google Shape;645;p65"/>
          <p:cNvSpPr txBox="1">
            <a:spLocks noGrp="1"/>
          </p:cNvSpPr>
          <p:nvPr>
            <p:ph type="subTitle" idx="4294967295"/>
          </p:nvPr>
        </p:nvSpPr>
        <p:spPr>
          <a:xfrm>
            <a:off x="3414252" y="4001086"/>
            <a:ext cx="5729748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 err="1">
                <a:latin typeface="Century Gothic" panose="020B0502020202020204" pitchFamily="34" charset="0"/>
              </a:rPr>
              <a:t>Fotosyntetyczny</a:t>
            </a:r>
            <a:r>
              <a:rPr lang="pl-PL" sz="1400" dirty="0">
                <a:latin typeface="Century Gothic" panose="020B0502020202020204" pitchFamily="34" charset="0"/>
              </a:rPr>
              <a:t> barwnik główny pochłaniający światło niebieskie oraz czerwone. Różni się od chlorofilu a tym, że posiada grupę aldehydową - CHO.</a:t>
            </a:r>
            <a:endParaRPr sz="1400" dirty="0">
              <a:latin typeface="Century Gothic" panose="020B0502020202020204" pitchFamily="34" charset="0"/>
            </a:endParaRPr>
          </a:p>
        </p:txBody>
      </p:sp>
      <p:grpSp>
        <p:nvGrpSpPr>
          <p:cNvPr id="648" name="Google Shape;648;p65"/>
          <p:cNvGrpSpPr/>
          <p:nvPr/>
        </p:nvGrpSpPr>
        <p:grpSpPr>
          <a:xfrm rot="5400000">
            <a:off x="670104" y="1867439"/>
            <a:ext cx="3169357" cy="2318939"/>
            <a:chOff x="1082119" y="2294085"/>
            <a:chExt cx="3169357" cy="2318939"/>
          </a:xfrm>
        </p:grpSpPr>
        <p:sp>
          <p:nvSpPr>
            <p:cNvPr id="649" name="Google Shape;649;p65"/>
            <p:cNvSpPr/>
            <p:nvPr/>
          </p:nvSpPr>
          <p:spPr>
            <a:xfrm>
              <a:off x="1096750" y="2294085"/>
              <a:ext cx="981900" cy="1067240"/>
            </a:xfrm>
            <a:prstGeom prst="rect">
              <a:avLst/>
            </a:prstGeom>
            <a:solidFill>
              <a:srgbClr val="FFF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lt1"/>
                </a:solidFill>
                <a:latin typeface="Libre Franklin Thin"/>
                <a:ea typeface="Libre Franklin Thin"/>
                <a:cs typeface="Libre Franklin Thin"/>
                <a:sym typeface="Libre Franklin Thin"/>
              </a:endParaRPr>
            </a:p>
          </p:txBody>
        </p:sp>
        <p:sp>
          <p:nvSpPr>
            <p:cNvPr id="650" name="Google Shape;650;p65"/>
            <p:cNvSpPr/>
            <p:nvPr/>
          </p:nvSpPr>
          <p:spPr>
            <a:xfrm>
              <a:off x="2183163" y="2294085"/>
              <a:ext cx="981900" cy="1067240"/>
            </a:xfrm>
            <a:prstGeom prst="rect">
              <a:avLst/>
            </a:prstGeom>
            <a:solidFill>
              <a:srgbClr val="048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lt1"/>
                </a:solidFill>
                <a:latin typeface="Libre Franklin Thin"/>
                <a:ea typeface="Libre Franklin Thin"/>
                <a:cs typeface="Libre Franklin Thin"/>
                <a:sym typeface="Libre Franklin Thin"/>
              </a:endParaRPr>
            </a:p>
          </p:txBody>
        </p:sp>
        <p:sp>
          <p:nvSpPr>
            <p:cNvPr id="651" name="Google Shape;651;p65"/>
            <p:cNvSpPr/>
            <p:nvPr/>
          </p:nvSpPr>
          <p:spPr>
            <a:xfrm>
              <a:off x="3269576" y="2294085"/>
              <a:ext cx="981900" cy="106724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lt1"/>
                </a:solidFill>
                <a:latin typeface="Libre Franklin Thin"/>
                <a:ea typeface="Libre Franklin Thin"/>
                <a:cs typeface="Libre Franklin Thin"/>
                <a:sym typeface="Libre Franklin Thin"/>
              </a:endParaRPr>
            </a:p>
          </p:txBody>
        </p:sp>
        <p:sp>
          <p:nvSpPr>
            <p:cNvPr id="652" name="Google Shape;652;p65"/>
            <p:cNvSpPr/>
            <p:nvPr/>
          </p:nvSpPr>
          <p:spPr>
            <a:xfrm>
              <a:off x="1096750" y="3767024"/>
              <a:ext cx="3154500" cy="846000"/>
            </a:xfrm>
            <a:prstGeom prst="rect">
              <a:avLst/>
            </a:prstGeom>
            <a:gradFill>
              <a:gsLst>
                <a:gs pos="32000">
                  <a:srgbClr val="92D050"/>
                </a:gs>
                <a:gs pos="63000">
                  <a:srgbClr val="048246">
                    <a:lumMod val="92000"/>
                    <a:lumOff val="8000"/>
                  </a:srgbClr>
                </a:gs>
                <a:gs pos="95000">
                  <a:srgbClr val="FFF085"/>
                </a:gs>
              </a:gsLst>
              <a:lin ang="108014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lt1"/>
                </a:solidFill>
                <a:latin typeface="Libre Franklin Thin"/>
                <a:ea typeface="Libre Franklin Thin"/>
                <a:cs typeface="Libre Franklin Thin"/>
                <a:sym typeface="Libre Franklin Thin"/>
              </a:endParaRPr>
            </a:p>
          </p:txBody>
        </p:sp>
        <p:sp>
          <p:nvSpPr>
            <p:cNvPr id="653" name="Google Shape;653;p65"/>
            <p:cNvSpPr/>
            <p:nvPr/>
          </p:nvSpPr>
          <p:spPr>
            <a:xfrm rot="10800000">
              <a:off x="1082119" y="3467714"/>
              <a:ext cx="228600" cy="229200"/>
            </a:xfrm>
            <a:prstGeom prst="triangle">
              <a:avLst>
                <a:gd name="adj" fmla="val 50000"/>
              </a:avLst>
            </a:prstGeom>
            <a:solidFill>
              <a:srgbClr val="FFF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65"/>
            <p:cNvSpPr/>
            <p:nvPr/>
          </p:nvSpPr>
          <p:spPr>
            <a:xfrm rot="10800000">
              <a:off x="2183163" y="3409768"/>
              <a:ext cx="228600" cy="2292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65"/>
            <p:cNvSpPr/>
            <p:nvPr/>
          </p:nvSpPr>
          <p:spPr>
            <a:xfrm rot="10800000">
              <a:off x="3646227" y="3449527"/>
              <a:ext cx="228600" cy="229200"/>
            </a:xfrm>
            <a:prstGeom prst="triangle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75"/>
          <p:cNvSpPr txBox="1">
            <a:spLocks noGrp="1"/>
          </p:cNvSpPr>
          <p:nvPr>
            <p:ph type="title"/>
          </p:nvPr>
        </p:nvSpPr>
        <p:spPr>
          <a:xfrm>
            <a:off x="1086300" y="1743575"/>
            <a:ext cx="6971400" cy="12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$4.300,00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95" name="Google Shape;895;p75"/>
          <p:cNvSpPr/>
          <p:nvPr/>
        </p:nvSpPr>
        <p:spPr>
          <a:xfrm>
            <a:off x="2481135" y="125608"/>
            <a:ext cx="4181729" cy="6425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191C0"/>
                    </a:gs>
                    <a:gs pos="36000">
                      <a:srgbClr val="FAC4A2"/>
                    </a:gs>
                    <a:gs pos="62000">
                      <a:srgbClr val="6CE0D3"/>
                    </a:gs>
                    <a:gs pos="100000">
                      <a:srgbClr val="7191C0"/>
                    </a:gs>
                  </a:gsLst>
                  <a:lin ang="2698631" scaled="0"/>
                </a:gra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WYJAŚNIENIE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7191C0"/>
                  </a:gs>
                  <a:gs pos="36000">
                    <a:srgbClr val="FAC4A2"/>
                  </a:gs>
                  <a:gs pos="62000">
                    <a:srgbClr val="6CE0D3"/>
                  </a:gs>
                  <a:gs pos="100000">
                    <a:srgbClr val="7191C0"/>
                  </a:gs>
                </a:gsLst>
                <a:lin ang="2698631" scaled="0"/>
              </a:gra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B942DFC0-4973-461C-A680-E199C11F5133}"/>
              </a:ext>
            </a:extLst>
          </p:cNvPr>
          <p:cNvSpPr txBox="1"/>
          <p:nvPr/>
        </p:nvSpPr>
        <p:spPr>
          <a:xfrm>
            <a:off x="1184364" y="1140589"/>
            <a:ext cx="677526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 chromatograficznej metodzie rozdzielania barwników ich </a:t>
            </a:r>
            <a:r>
              <a:rPr lang="pl-PL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szybkość</a:t>
            </a:r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przemieszczania się zależy od polarności</a:t>
            </a:r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. Im niższa polarność tym szybsze przemieszczanie się barwnika w górę.</a:t>
            </a:r>
          </a:p>
          <a:p>
            <a:endParaRPr lang="pl-PL" sz="2000" dirty="0">
              <a:solidFill>
                <a:schemeClr val="accent4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Rozpuszczalnik (mieszanina benzyna-aceton) jest niepolarny, dlatego </a:t>
            </a:r>
            <a:r>
              <a:rPr lang="pl-PL" sz="2000" b="1" dirty="0">
                <a:solidFill>
                  <a:srgbClr val="FFF085"/>
                </a:solidFill>
                <a:latin typeface="Century Gothic" panose="020B0502020202020204" pitchFamily="34" charset="0"/>
              </a:rPr>
              <a:t>barwniki silnie</a:t>
            </a:r>
            <a:r>
              <a:rPr lang="pl-PL" sz="2000" dirty="0">
                <a:solidFill>
                  <a:srgbClr val="FFF085"/>
                </a:solidFill>
                <a:latin typeface="Century Gothic" panose="020B0502020202020204" pitchFamily="34" charset="0"/>
              </a:rPr>
              <a:t> </a:t>
            </a:r>
            <a:r>
              <a:rPr lang="pl-PL" sz="2000" b="1" dirty="0">
                <a:solidFill>
                  <a:srgbClr val="FFF085"/>
                </a:solidFill>
                <a:latin typeface="Century Gothic" panose="020B0502020202020204" pitchFamily="34" charset="0"/>
              </a:rPr>
              <a:t>niepolarne</a:t>
            </a:r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będą przemieszczać się w górę razem z nim.</a:t>
            </a:r>
          </a:p>
          <a:p>
            <a:endParaRPr lang="pl-PL" sz="2000" dirty="0">
              <a:solidFill>
                <a:schemeClr val="accent4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20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Bardziej polarne</a:t>
            </a:r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będą przesuwać się w nieznacznym stopniu lub nie będą „wędrować”.</a:t>
            </a:r>
          </a:p>
        </p:txBody>
      </p:sp>
      <p:sp>
        <p:nvSpPr>
          <p:cNvPr id="5" name="Google Shape;652;p65">
            <a:extLst>
              <a:ext uri="{FF2B5EF4-FFF2-40B4-BE49-F238E27FC236}">
                <a16:creationId xmlns:a16="http://schemas.microsoft.com/office/drawing/2014/main" id="{440119A6-7848-4D90-BC87-9C1010EF9BC7}"/>
              </a:ext>
            </a:extLst>
          </p:cNvPr>
          <p:cNvSpPr/>
          <p:nvPr/>
        </p:nvSpPr>
        <p:spPr>
          <a:xfrm rot="5400000">
            <a:off x="6972021" y="1991768"/>
            <a:ext cx="4044287" cy="1145671"/>
          </a:xfrm>
          <a:prstGeom prst="rect">
            <a:avLst/>
          </a:prstGeom>
          <a:gradFill>
            <a:gsLst>
              <a:gs pos="32000">
                <a:srgbClr val="92D050"/>
              </a:gs>
              <a:gs pos="63000">
                <a:srgbClr val="048246">
                  <a:lumMod val="92000"/>
                  <a:lumOff val="8000"/>
                </a:srgbClr>
              </a:gs>
              <a:gs pos="95000">
                <a:srgbClr val="FFF085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Libre Franklin Thin"/>
              <a:ea typeface="Libre Franklin Thin"/>
              <a:cs typeface="Libre Franklin Thin"/>
              <a:sym typeface="Libre Franklin Thin"/>
            </a:endParaRPr>
          </a:p>
        </p:txBody>
      </p:sp>
      <p:sp>
        <p:nvSpPr>
          <p:cNvPr id="6" name="Google Shape;652;p65">
            <a:extLst>
              <a:ext uri="{FF2B5EF4-FFF2-40B4-BE49-F238E27FC236}">
                <a16:creationId xmlns:a16="http://schemas.microsoft.com/office/drawing/2014/main" id="{39809006-8599-448F-881B-9254B036FF82}"/>
              </a:ext>
            </a:extLst>
          </p:cNvPr>
          <p:cNvSpPr/>
          <p:nvPr/>
        </p:nvSpPr>
        <p:spPr>
          <a:xfrm rot="5400000">
            <a:off x="-1872311" y="1998914"/>
            <a:ext cx="4044287" cy="1145671"/>
          </a:xfrm>
          <a:prstGeom prst="rect">
            <a:avLst/>
          </a:prstGeom>
          <a:gradFill>
            <a:gsLst>
              <a:gs pos="32000">
                <a:srgbClr val="92D050"/>
              </a:gs>
              <a:gs pos="63000">
                <a:srgbClr val="048246">
                  <a:lumMod val="92000"/>
                  <a:lumOff val="8000"/>
                </a:srgbClr>
              </a:gs>
              <a:gs pos="95000">
                <a:srgbClr val="FFF085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Libre Franklin Thin"/>
              <a:ea typeface="Libre Franklin Thin"/>
              <a:cs typeface="Libre Franklin Thin"/>
              <a:sym typeface="Libre Franklin Thin"/>
            </a:endParaRPr>
          </a:p>
        </p:txBody>
      </p:sp>
    </p:spTree>
    <p:extLst>
      <p:ext uri="{BB962C8B-B14F-4D97-AF65-F5344CB8AC3E}">
        <p14:creationId xmlns:p14="http://schemas.microsoft.com/office/powerpoint/2010/main" val="408068425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85"/>
          <p:cNvSpPr txBox="1">
            <a:spLocks noGrp="1"/>
          </p:cNvSpPr>
          <p:nvPr>
            <p:ph type="title"/>
          </p:nvPr>
        </p:nvSpPr>
        <p:spPr>
          <a:xfrm flipH="1">
            <a:off x="0" y="0"/>
            <a:ext cx="8050683" cy="20952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 b="1" dirty="0">
                <a:latin typeface="Century Gothic" panose="020B0502020202020204" pitchFamily="34" charset="0"/>
              </a:rPr>
              <a:t>DZIĘKUJĘ ZA UWAGĘ</a:t>
            </a:r>
            <a:endParaRPr sz="6000" b="1" dirty="0">
              <a:latin typeface="Century Gothic" panose="020B0502020202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B73DDD4-656A-4EF0-9345-CD28B7EB685A}"/>
              </a:ext>
            </a:extLst>
          </p:cNvPr>
          <p:cNvSpPr txBox="1"/>
          <p:nvPr/>
        </p:nvSpPr>
        <p:spPr>
          <a:xfrm>
            <a:off x="66369" y="1559825"/>
            <a:ext cx="60025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182026"/>
                </a:solidFill>
                <a:latin typeface="Century Gothic" panose="020B0502020202020204" pitchFamily="34" charset="0"/>
              </a:rPr>
              <a:t>Źródła:</a:t>
            </a:r>
          </a:p>
          <a:p>
            <a:endParaRPr lang="pl-PL" sz="1100" dirty="0">
              <a:solidFill>
                <a:srgbClr val="FFFFFF"/>
              </a:solidFill>
              <a:latin typeface="Century Gothic" panose="020B0502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100" dirty="0">
                <a:solidFill>
                  <a:srgbClr val="D572DD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https://biocen.edu.pl/wp-content/uploads/2018/08/barwniki-fotosyntetyczne-scenariusz-volvox.pdf</a:t>
            </a:r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r>
              <a:rPr lang="en-US" sz="1100" dirty="0">
                <a:solidFill>
                  <a:srgbClr val="D572DD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https://pl.wikipedia.org/wiki/Polarno%C5%9B%C4%87</a:t>
            </a:r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r>
              <a:rPr lang="pl-PL" sz="1100" dirty="0">
                <a:solidFill>
                  <a:srgbClr val="D572DD"/>
                </a:solidFill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https://chemia.ug.edu.pl/sites/default/files/_nodes/strona-chemia/17431/files/cwiczenie_nr_3.pdf</a:t>
            </a:r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r>
              <a:rPr lang="pl-PL" sz="1100" dirty="0">
                <a:solidFill>
                  <a:srgbClr val="D572DD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https://www.youtube.com/watch?v=UMgGIJ2MvvU&amp;t=34s</a:t>
            </a:r>
            <a:endParaRPr lang="pl-PL" sz="1100" dirty="0">
              <a:solidFill>
                <a:srgbClr val="D572DD"/>
              </a:solidFill>
              <a:latin typeface="Century Gothic" panose="020B0502020202020204" pitchFamily="34" charset="0"/>
            </a:endParaRPr>
          </a:p>
          <a:p>
            <a:endParaRPr lang="pl-PL" dirty="0">
              <a:solidFill>
                <a:srgbClr val="D572DD"/>
              </a:solidFill>
            </a:endParaRPr>
          </a:p>
          <a:p>
            <a:endParaRPr lang="pl-PL" dirty="0">
              <a:solidFill>
                <a:srgbClr val="D572DD"/>
              </a:solidFill>
            </a:endParaRPr>
          </a:p>
          <a:p>
            <a:endParaRPr lang="pl-PL" dirty="0">
              <a:solidFill>
                <a:srgbClr val="D572DD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5"/>
          <p:cNvSpPr txBox="1">
            <a:spLocks noGrp="1"/>
          </p:cNvSpPr>
          <p:nvPr>
            <p:ph type="title"/>
          </p:nvPr>
        </p:nvSpPr>
        <p:spPr>
          <a:xfrm>
            <a:off x="1039408" y="234884"/>
            <a:ext cx="8104592" cy="13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dirty="0">
                <a:latin typeface="Century Gothic" panose="020B0502020202020204" pitchFamily="34" charset="0"/>
              </a:rPr>
              <a:t>CHARAKTERYSTYKA OBIEKTU BADAŃ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310" name="Google Shape;310;p45"/>
          <p:cNvSpPr txBox="1">
            <a:spLocks noGrp="1"/>
          </p:cNvSpPr>
          <p:nvPr>
            <p:ph type="subTitle" idx="1"/>
          </p:nvPr>
        </p:nvSpPr>
        <p:spPr>
          <a:xfrm>
            <a:off x="1165124" y="1081726"/>
            <a:ext cx="6261836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 err="1">
                <a:solidFill>
                  <a:srgbClr val="202122"/>
                </a:solidFill>
                <a:effectLst/>
                <a:latin typeface="Century Gothic" panose="020B0502020202020204" pitchFamily="34" charset="0"/>
              </a:rPr>
              <a:t>Szpinak</a:t>
            </a:r>
            <a:r>
              <a:rPr lang="pl-PL" sz="2400" b="1" i="0" dirty="0">
                <a:solidFill>
                  <a:srgbClr val="202122"/>
                </a:solidFill>
                <a:effectLst/>
                <a:latin typeface="Century Gothic" panose="020B0502020202020204" pitchFamily="34" charset="0"/>
              </a:rPr>
              <a:t> warzywny</a:t>
            </a:r>
            <a:r>
              <a:rPr lang="en-US" sz="2400" i="0" dirty="0">
                <a:solidFill>
                  <a:srgbClr val="202122"/>
                </a:solidFill>
                <a:effectLst/>
                <a:latin typeface="Century Gothic" panose="020B0502020202020204" pitchFamily="34" charset="0"/>
              </a:rPr>
              <a:t>(Spinacia oleracea L.)</a:t>
            </a:r>
            <a:endParaRPr sz="2400" dirty="0">
              <a:latin typeface="Century Gothic" panose="020B0502020202020204" pitchFamily="34" charset="0"/>
            </a:endParaRPr>
          </a:p>
        </p:txBody>
      </p:sp>
      <p:sp>
        <p:nvSpPr>
          <p:cNvPr id="311" name="Google Shape;311;p45"/>
          <p:cNvSpPr/>
          <p:nvPr/>
        </p:nvSpPr>
        <p:spPr>
          <a:xfrm>
            <a:off x="1165124" y="1587284"/>
            <a:ext cx="6939467" cy="27585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Mały Szpinak Clipart, Szpinak Clipart., Szpinak, Zielony Szpinak PNG i plik  PSD do pobrania za darmo">
            <a:extLst>
              <a:ext uri="{FF2B5EF4-FFF2-40B4-BE49-F238E27FC236}">
                <a16:creationId xmlns:a16="http://schemas.microsoft.com/office/drawing/2014/main" id="{0AD97AD7-13C5-438B-99CE-BB8322461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281" r="9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903" y="1508626"/>
            <a:ext cx="4570594" cy="457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4B82F91-95C2-41D1-B519-8BA0F2072638}"/>
              </a:ext>
            </a:extLst>
          </p:cNvPr>
          <p:cNvSpPr txBox="1"/>
          <p:nvPr/>
        </p:nvSpPr>
        <p:spPr>
          <a:xfrm>
            <a:off x="1165124" y="1617764"/>
            <a:ext cx="65259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Gatunek rośliny jednorocznej należącej do rodziny szarłatowatych. Popularna roślina warzywna. Źródło witamin, białka, błonnika.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3"/>
          <p:cNvSpPr txBox="1">
            <a:spLocks noGrp="1"/>
          </p:cNvSpPr>
          <p:nvPr>
            <p:ph type="title"/>
          </p:nvPr>
        </p:nvSpPr>
        <p:spPr>
          <a:xfrm>
            <a:off x="1297500" y="1383258"/>
            <a:ext cx="6549000" cy="24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AWESOME WORDS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591" name="Google Shape;591;p63"/>
          <p:cNvGrpSpPr/>
          <p:nvPr/>
        </p:nvGrpSpPr>
        <p:grpSpPr>
          <a:xfrm>
            <a:off x="1081550" y="576680"/>
            <a:ext cx="6223818" cy="1143966"/>
            <a:chOff x="751848" y="1376394"/>
            <a:chExt cx="5936274" cy="1065607"/>
          </a:xfrm>
        </p:grpSpPr>
        <p:sp>
          <p:nvSpPr>
            <p:cNvPr id="592" name="Google Shape;592;p63"/>
            <p:cNvSpPr/>
            <p:nvPr/>
          </p:nvSpPr>
          <p:spPr>
            <a:xfrm>
              <a:off x="751848" y="1376394"/>
              <a:ext cx="3506856" cy="48400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pl-PL" sz="1800" b="0" i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latin typeface="Century Gothic" panose="020B0502020202020204" pitchFamily="34" charset="0"/>
                </a:rPr>
                <a:t>CZYM JEST </a:t>
              </a:r>
              <a:endParaRPr sz="1800" b="0" i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3" name="Google Shape;593;p63"/>
            <p:cNvSpPr/>
            <p:nvPr/>
          </p:nvSpPr>
          <p:spPr>
            <a:xfrm>
              <a:off x="751848" y="1958001"/>
              <a:ext cx="5936274" cy="48400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lang="pl-PL" b="1" i="0" dirty="0">
                  <a:ln>
                    <a:noFill/>
                  </a:ln>
                  <a:gradFill>
                    <a:gsLst>
                      <a:gs pos="0">
                        <a:schemeClr val="accent3"/>
                      </a:gs>
                      <a:gs pos="36000">
                        <a:schemeClr val="dk2"/>
                      </a:gs>
                      <a:gs pos="100000">
                        <a:schemeClr val="accent2"/>
                      </a:gs>
                    </a:gsLst>
                    <a:lin ang="2698631" scaled="0"/>
                  </a:gradFill>
                  <a:latin typeface="Century Gothic" panose="020B0502020202020204" pitchFamily="34" charset="0"/>
                </a:rPr>
                <a:t>CHROMATOGRAFIA?</a:t>
              </a:r>
              <a:endParaRPr b="1" i="0" dirty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36000">
                      <a:schemeClr val="dk2"/>
                    </a:gs>
                    <a:gs pos="100000">
                      <a:schemeClr val="accent2"/>
                    </a:gs>
                  </a:gsLst>
                  <a:lin ang="2698631" scaled="0"/>
                </a:gradFill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03F9C9D-B64D-4B87-8591-79CD17B94055}"/>
              </a:ext>
            </a:extLst>
          </p:cNvPr>
          <p:cNvSpPr txBox="1"/>
          <p:nvPr/>
        </p:nvSpPr>
        <p:spPr>
          <a:xfrm>
            <a:off x="1002891" y="1902849"/>
            <a:ext cx="72488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Chromatografia to 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metoda rozdzielania mieszaniny jednorodnej</a:t>
            </a:r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na składniki.</a:t>
            </a:r>
          </a:p>
          <a:p>
            <a:endParaRPr lang="pl-PL" sz="24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Wykorzystuje ona różnicę w szybkości 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przemieszczania się poszczególnych składników</a:t>
            </a:r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mieszaniny</a:t>
            </a:r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podczas jej „wędrówki” przez fazę nieruchomą.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76"/>
          <p:cNvSpPr txBox="1">
            <a:spLocks noGrp="1"/>
          </p:cNvSpPr>
          <p:nvPr>
            <p:ph type="title"/>
          </p:nvPr>
        </p:nvSpPr>
        <p:spPr>
          <a:xfrm flipH="1">
            <a:off x="-2" y="563336"/>
            <a:ext cx="6547671" cy="11229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>
                <a:latin typeface="Century Gothic" panose="020B0502020202020204" pitchFamily="34" charset="0"/>
              </a:rPr>
              <a:t>CEL DOŚWIADCZENIA</a:t>
            </a:r>
            <a:endParaRPr b="1" dirty="0">
              <a:latin typeface="Century Gothic" panose="020B0502020202020204" pitchFamily="34" charset="0"/>
            </a:endParaRPr>
          </a:p>
        </p:txBody>
      </p:sp>
      <p:sp>
        <p:nvSpPr>
          <p:cNvPr id="901" name="Google Shape;901;p76"/>
          <p:cNvSpPr/>
          <p:nvPr/>
        </p:nvSpPr>
        <p:spPr>
          <a:xfrm>
            <a:off x="0" y="1686300"/>
            <a:ext cx="7625444" cy="12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76"/>
          <p:cNvSpPr txBox="1">
            <a:spLocks noGrp="1"/>
          </p:cNvSpPr>
          <p:nvPr>
            <p:ph type="subTitle" idx="1"/>
          </p:nvPr>
        </p:nvSpPr>
        <p:spPr>
          <a:xfrm flipH="1">
            <a:off x="105553" y="2120850"/>
            <a:ext cx="751989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Ekstrakcja barwników roślinnych oraz zaobserwowanie chromatograficznego rozdzielenia barwników.</a:t>
            </a:r>
            <a:endParaRPr sz="2000" dirty="0">
              <a:solidFill>
                <a:schemeClr val="accent4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8"/>
          <p:cNvSpPr txBox="1">
            <a:spLocks noGrp="1"/>
          </p:cNvSpPr>
          <p:nvPr>
            <p:ph type="title"/>
          </p:nvPr>
        </p:nvSpPr>
        <p:spPr>
          <a:xfrm>
            <a:off x="181897" y="167148"/>
            <a:ext cx="8780205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dirty="0">
                <a:latin typeface="Century Gothic" panose="020B0502020202020204" pitchFamily="34" charset="0"/>
              </a:rPr>
              <a:t>PROBLEM BADAWCZY I HIPOTEZA</a:t>
            </a:r>
            <a:endParaRPr sz="4000" b="1" dirty="0">
              <a:latin typeface="Century Gothic" panose="020B0502020202020204" pitchFamily="34" charset="0"/>
            </a:endParaRPr>
          </a:p>
        </p:txBody>
      </p:sp>
      <p:sp>
        <p:nvSpPr>
          <p:cNvPr id="335" name="Google Shape;335;p48"/>
          <p:cNvSpPr txBox="1">
            <a:spLocks noGrp="1"/>
          </p:cNvSpPr>
          <p:nvPr>
            <p:ph type="subTitle" idx="2"/>
          </p:nvPr>
        </p:nvSpPr>
        <p:spPr>
          <a:xfrm>
            <a:off x="2373484" y="2001354"/>
            <a:ext cx="6588617" cy="52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latin typeface="Century Gothic" panose="020B0502020202020204" pitchFamily="34" charset="0"/>
              </a:rPr>
              <a:t>Czy liście szpinaku zawierają kilka różnych barwników roślinnych?</a:t>
            </a:r>
            <a:endParaRPr sz="2400" dirty="0">
              <a:latin typeface="Century Gothic" panose="020B0502020202020204" pitchFamily="34" charset="0"/>
            </a:endParaRPr>
          </a:p>
        </p:txBody>
      </p:sp>
      <p:sp>
        <p:nvSpPr>
          <p:cNvPr id="337" name="Google Shape;337;p48"/>
          <p:cNvSpPr txBox="1">
            <a:spLocks noGrp="1"/>
          </p:cNvSpPr>
          <p:nvPr>
            <p:ph type="subTitle" idx="4"/>
          </p:nvPr>
        </p:nvSpPr>
        <p:spPr>
          <a:xfrm>
            <a:off x="2373485" y="3467905"/>
            <a:ext cx="6588616" cy="52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latin typeface="Century Gothic" panose="020B0502020202020204" pitchFamily="34" charset="0"/>
              </a:rPr>
              <a:t>Liście szpinaku zawierają kilka różnych barwników roślinnych.</a:t>
            </a:r>
            <a:endParaRPr sz="2400" dirty="0">
              <a:latin typeface="Century Gothic" panose="020B0502020202020204" pitchFamily="34" charset="0"/>
            </a:endParaRPr>
          </a:p>
        </p:txBody>
      </p:sp>
      <p:sp>
        <p:nvSpPr>
          <p:cNvPr id="338" name="Google Shape;338;p48"/>
          <p:cNvSpPr/>
          <p:nvPr/>
        </p:nvSpPr>
        <p:spPr>
          <a:xfrm>
            <a:off x="1477985" y="1845722"/>
            <a:ext cx="895500" cy="895500"/>
          </a:xfrm>
          <a:prstGeom prst="rect">
            <a:avLst/>
          </a:prstGeom>
          <a:gradFill>
            <a:gsLst>
              <a:gs pos="0">
                <a:schemeClr val="lt2"/>
              </a:gs>
              <a:gs pos="50000">
                <a:schemeClr val="accent1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48"/>
          <p:cNvSpPr/>
          <p:nvPr/>
        </p:nvSpPr>
        <p:spPr>
          <a:xfrm>
            <a:off x="1477985" y="3300471"/>
            <a:ext cx="895500" cy="895500"/>
          </a:xfrm>
          <a:prstGeom prst="rect">
            <a:avLst/>
          </a:prstGeom>
          <a:gradFill>
            <a:gsLst>
              <a:gs pos="0">
                <a:schemeClr val="accent3"/>
              </a:gs>
              <a:gs pos="36000">
                <a:schemeClr val="dk2"/>
              </a:gs>
              <a:gs pos="62000">
                <a:schemeClr val="accent2"/>
              </a:gs>
              <a:gs pos="100000">
                <a:schemeClr val="accent3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D2E2C78-F9DC-4898-8321-6F22053084A9}"/>
              </a:ext>
            </a:extLst>
          </p:cNvPr>
          <p:cNvSpPr txBox="1"/>
          <p:nvPr/>
        </p:nvSpPr>
        <p:spPr>
          <a:xfrm>
            <a:off x="1441115" y="1971016"/>
            <a:ext cx="110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182026"/>
                </a:solidFill>
                <a:latin typeface="Century Gothic" panose="020B0502020202020204" pitchFamily="34" charset="0"/>
              </a:rPr>
              <a:t>P.B.:</a:t>
            </a:r>
            <a:endParaRPr lang="en-US" sz="3200" b="1" dirty="0">
              <a:solidFill>
                <a:srgbClr val="182026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4053DD2-2ECE-4BB9-B7B9-265A7C9E737D}"/>
              </a:ext>
            </a:extLst>
          </p:cNvPr>
          <p:cNvSpPr txBox="1"/>
          <p:nvPr/>
        </p:nvSpPr>
        <p:spPr>
          <a:xfrm>
            <a:off x="1593285" y="3437040"/>
            <a:ext cx="110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182026"/>
                </a:solidFill>
                <a:latin typeface="Century Gothic" panose="020B0502020202020204" pitchFamily="34" charset="0"/>
              </a:rPr>
              <a:t>H.:</a:t>
            </a:r>
            <a:endParaRPr lang="en-US" sz="3200" b="1" dirty="0">
              <a:solidFill>
                <a:srgbClr val="182026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7"/>
          <p:cNvSpPr txBox="1">
            <a:spLocks noGrp="1"/>
          </p:cNvSpPr>
          <p:nvPr>
            <p:ph type="body" idx="1"/>
          </p:nvPr>
        </p:nvSpPr>
        <p:spPr>
          <a:xfrm>
            <a:off x="1077266" y="1163688"/>
            <a:ext cx="7201320" cy="3040081"/>
          </a:xfrm>
          <a:prstGeom prst="rect">
            <a:avLst/>
          </a:prstGeom>
        </p:spPr>
        <p:txBody>
          <a:bodyPr spcFirstLastPara="1" wrap="square" lIns="91425" tIns="91425" rIns="91425" bIns="91425" numCol="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Century Gothic" panose="020B0502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Liście szpinaku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Etanol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Benzyna ekstrakcyjna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Aceton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Słoik z nakrętką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Moździerz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Bibuła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endParaRPr lang="pl-PL" sz="2000" dirty="0">
              <a:latin typeface="Century Gothic" panose="020B0502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endParaRPr lang="pl-PL" sz="2000" dirty="0">
              <a:latin typeface="Century Gothic" panose="020B0502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Nóż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Probówka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Ołówki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pl-PL" sz="2000" dirty="0">
                <a:latin typeface="Century Gothic" panose="020B0502020202020204" pitchFamily="34" charset="0"/>
              </a:rPr>
              <a:t>Taśma klejąca</a:t>
            </a:r>
            <a:endParaRPr sz="2000" dirty="0">
              <a:latin typeface="Century Gothic" panose="020B0502020202020204" pitchFamily="34" charset="0"/>
            </a:endParaRPr>
          </a:p>
        </p:txBody>
      </p:sp>
      <p:sp>
        <p:nvSpPr>
          <p:cNvPr id="328" name="Google Shape;328;p47"/>
          <p:cNvSpPr txBox="1">
            <a:spLocks noGrp="1"/>
          </p:cNvSpPr>
          <p:nvPr>
            <p:ph type="title"/>
          </p:nvPr>
        </p:nvSpPr>
        <p:spPr>
          <a:xfrm>
            <a:off x="148594" y="529960"/>
            <a:ext cx="8846812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6CE0D3"/>
                </a:solidFill>
                <a:latin typeface="Century Gothic" panose="020B0502020202020204" pitchFamily="34" charset="0"/>
              </a:rPr>
              <a:t>SPRZĘT LABORATORYJNY I ODCZYNNIKI</a:t>
            </a:r>
            <a:endParaRPr sz="3600" b="1" dirty="0">
              <a:solidFill>
                <a:srgbClr val="6CE0D3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raz 32">
            <a:extLst>
              <a:ext uri="{FF2B5EF4-FFF2-40B4-BE49-F238E27FC236}">
                <a16:creationId xmlns:a16="http://schemas.microsoft.com/office/drawing/2014/main" id="{0C667BF3-E6CE-4C22-8E1F-CCACB9346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7" y="512487"/>
            <a:ext cx="2868192" cy="4381216"/>
          </a:xfrm>
          <a:prstGeom prst="rect">
            <a:avLst/>
          </a:prstGeom>
        </p:spPr>
      </p:pic>
      <p:sp>
        <p:nvSpPr>
          <p:cNvPr id="535" name="Google Shape;535;p52"/>
          <p:cNvSpPr txBox="1">
            <a:spLocks noGrp="1"/>
          </p:cNvSpPr>
          <p:nvPr>
            <p:ph type="title"/>
          </p:nvPr>
        </p:nvSpPr>
        <p:spPr>
          <a:xfrm>
            <a:off x="0" y="161960"/>
            <a:ext cx="9144000" cy="8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8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PRZEBIEG </a:t>
            </a:r>
            <a:endParaRPr sz="4800" b="1" dirty="0">
              <a:solidFill>
                <a:schemeClr val="accent4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5" name="Google Shape;7811;p71">
            <a:extLst>
              <a:ext uri="{FF2B5EF4-FFF2-40B4-BE49-F238E27FC236}">
                <a16:creationId xmlns:a16="http://schemas.microsoft.com/office/drawing/2014/main" id="{E9DF74FE-375F-4FE4-8B45-EDCCC7385E18}"/>
              </a:ext>
            </a:extLst>
          </p:cNvPr>
          <p:cNvGrpSpPr/>
          <p:nvPr/>
        </p:nvGrpSpPr>
        <p:grpSpPr>
          <a:xfrm>
            <a:off x="2914632" y="1179681"/>
            <a:ext cx="3314736" cy="3860163"/>
            <a:chOff x="1839112" y="2209163"/>
            <a:chExt cx="1918159" cy="2233784"/>
          </a:xfrm>
        </p:grpSpPr>
        <p:sp>
          <p:nvSpPr>
            <p:cNvPr id="46" name="Google Shape;7812;p71">
              <a:extLst>
                <a:ext uri="{FF2B5EF4-FFF2-40B4-BE49-F238E27FC236}">
                  <a16:creationId xmlns:a16="http://schemas.microsoft.com/office/drawing/2014/main" id="{3D1A2A18-99B4-47F5-8DE1-D7F89BFD71DB}"/>
                </a:ext>
              </a:extLst>
            </p:cNvPr>
            <p:cNvSpPr/>
            <p:nvPr/>
          </p:nvSpPr>
          <p:spPr>
            <a:xfrm>
              <a:off x="1839112" y="2209163"/>
              <a:ext cx="575100" cy="575100"/>
            </a:xfrm>
            <a:prstGeom prst="flowChartConnector">
              <a:avLst/>
            </a:prstGeom>
            <a:solidFill>
              <a:schemeClr val="tx1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7813;p71">
              <a:extLst>
                <a:ext uri="{FF2B5EF4-FFF2-40B4-BE49-F238E27FC236}">
                  <a16:creationId xmlns:a16="http://schemas.microsoft.com/office/drawing/2014/main" id="{69615E60-1654-444A-A15D-68ED6E7B55AD}"/>
                </a:ext>
              </a:extLst>
            </p:cNvPr>
            <p:cNvSpPr/>
            <p:nvPr/>
          </p:nvSpPr>
          <p:spPr>
            <a:xfrm>
              <a:off x="3182171" y="2209163"/>
              <a:ext cx="575100" cy="575100"/>
            </a:xfrm>
            <a:prstGeom prst="flowChartConnector">
              <a:avLst/>
            </a:prstGeom>
            <a:solidFill>
              <a:schemeClr val="tx1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7814;p71">
              <a:extLst>
                <a:ext uri="{FF2B5EF4-FFF2-40B4-BE49-F238E27FC236}">
                  <a16:creationId xmlns:a16="http://schemas.microsoft.com/office/drawing/2014/main" id="{B389DBCC-C693-46B8-BBD9-5038A2E19214}"/>
                </a:ext>
              </a:extLst>
            </p:cNvPr>
            <p:cNvSpPr/>
            <p:nvPr/>
          </p:nvSpPr>
          <p:spPr>
            <a:xfrm>
              <a:off x="3182171" y="3040766"/>
              <a:ext cx="575100" cy="575100"/>
            </a:xfrm>
            <a:prstGeom prst="flowChartConnector">
              <a:avLst/>
            </a:prstGeom>
            <a:solidFill>
              <a:schemeClr val="tx1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49" name="Google Shape;7815;p71">
              <a:extLst>
                <a:ext uri="{FF2B5EF4-FFF2-40B4-BE49-F238E27FC236}">
                  <a16:creationId xmlns:a16="http://schemas.microsoft.com/office/drawing/2014/main" id="{DC865F48-C322-49B1-A781-B90F2AC0BE27}"/>
                </a:ext>
              </a:extLst>
            </p:cNvPr>
            <p:cNvCxnSpPr>
              <a:stCxn id="46" idx="6"/>
              <a:endCxn id="47" idx="2"/>
            </p:cNvCxnSpPr>
            <p:nvPr/>
          </p:nvCxnSpPr>
          <p:spPr>
            <a:xfrm>
              <a:off x="2414212" y="2496713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7816;p71">
              <a:extLst>
                <a:ext uri="{FF2B5EF4-FFF2-40B4-BE49-F238E27FC236}">
                  <a16:creationId xmlns:a16="http://schemas.microsoft.com/office/drawing/2014/main" id="{5F1BB510-0376-49C1-A38E-55329F211E70}"/>
                </a:ext>
              </a:extLst>
            </p:cNvPr>
            <p:cNvCxnSpPr>
              <a:stCxn id="47" idx="4"/>
              <a:endCxn id="53" idx="0"/>
            </p:cNvCxnSpPr>
            <p:nvPr/>
          </p:nvCxnSpPr>
          <p:spPr>
            <a:xfrm rot="5400000">
              <a:off x="2669921" y="2240963"/>
              <a:ext cx="256500" cy="13431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7818;p71">
              <a:extLst>
                <a:ext uri="{FF2B5EF4-FFF2-40B4-BE49-F238E27FC236}">
                  <a16:creationId xmlns:a16="http://schemas.microsoft.com/office/drawing/2014/main" id="{2A4DA695-EE4B-4D3E-B560-C5D5A074E60A}"/>
                </a:ext>
              </a:extLst>
            </p:cNvPr>
            <p:cNvCxnSpPr>
              <a:stCxn id="53" idx="6"/>
              <a:endCxn id="48" idx="2"/>
            </p:cNvCxnSpPr>
            <p:nvPr/>
          </p:nvCxnSpPr>
          <p:spPr>
            <a:xfrm>
              <a:off x="2414212" y="3328316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7819;p71">
              <a:extLst>
                <a:ext uri="{FF2B5EF4-FFF2-40B4-BE49-F238E27FC236}">
                  <a16:creationId xmlns:a16="http://schemas.microsoft.com/office/drawing/2014/main" id="{7CADD7B5-E96B-49D4-A37F-836B068AAA8D}"/>
                </a:ext>
              </a:extLst>
            </p:cNvPr>
            <p:cNvCxnSpPr>
              <a:stCxn id="48" idx="4"/>
              <a:endCxn id="54" idx="0"/>
            </p:cNvCxnSpPr>
            <p:nvPr/>
          </p:nvCxnSpPr>
          <p:spPr>
            <a:xfrm rot="5400000">
              <a:off x="2672171" y="3070316"/>
              <a:ext cx="252000" cy="1343100"/>
            </a:xfrm>
            <a:prstGeom prst="bentConnector3">
              <a:avLst>
                <a:gd name="adj1" fmla="val 49996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3" name="Google Shape;7817;p71">
              <a:extLst>
                <a:ext uri="{FF2B5EF4-FFF2-40B4-BE49-F238E27FC236}">
                  <a16:creationId xmlns:a16="http://schemas.microsoft.com/office/drawing/2014/main" id="{0DBC51A6-0F80-4DC0-B691-EB8CD46C1CB7}"/>
                </a:ext>
              </a:extLst>
            </p:cNvPr>
            <p:cNvSpPr/>
            <p:nvPr/>
          </p:nvSpPr>
          <p:spPr>
            <a:xfrm>
              <a:off x="1839112" y="3040766"/>
              <a:ext cx="575100" cy="575100"/>
            </a:xfrm>
            <a:prstGeom prst="flowChartConnector">
              <a:avLst/>
            </a:prstGeom>
            <a:solidFill>
              <a:schemeClr val="tx1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7820;p71">
              <a:extLst>
                <a:ext uri="{FF2B5EF4-FFF2-40B4-BE49-F238E27FC236}">
                  <a16:creationId xmlns:a16="http://schemas.microsoft.com/office/drawing/2014/main" id="{E2D69774-132B-4266-AC00-F9DDDFDE122B}"/>
                </a:ext>
              </a:extLst>
            </p:cNvPr>
            <p:cNvSpPr/>
            <p:nvPr/>
          </p:nvSpPr>
          <p:spPr>
            <a:xfrm>
              <a:off x="1839112" y="3867848"/>
              <a:ext cx="575100" cy="575100"/>
            </a:xfrm>
            <a:prstGeom prst="flowChartConnector">
              <a:avLst/>
            </a:prstGeom>
            <a:solidFill>
              <a:srgbClr val="F8FAE4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7821;p71">
              <a:extLst>
                <a:ext uri="{FF2B5EF4-FFF2-40B4-BE49-F238E27FC236}">
                  <a16:creationId xmlns:a16="http://schemas.microsoft.com/office/drawing/2014/main" id="{C63F32E3-0736-4D50-9D9D-E1D9651B231A}"/>
                </a:ext>
              </a:extLst>
            </p:cNvPr>
            <p:cNvSpPr/>
            <p:nvPr/>
          </p:nvSpPr>
          <p:spPr>
            <a:xfrm>
              <a:off x="3182171" y="3867848"/>
              <a:ext cx="575100" cy="575100"/>
            </a:xfrm>
            <a:prstGeom prst="flowChartConnector">
              <a:avLst/>
            </a:prstGeom>
            <a:solidFill>
              <a:srgbClr val="F8FAE4"/>
            </a:solidFill>
            <a:ln w="19050" cap="flat" cmpd="sng">
              <a:solidFill>
                <a:srgbClr val="583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>
                <a:ln w="22225">
                  <a:solidFill>
                    <a:srgbClr val="52377D"/>
                  </a:solidFill>
                  <a:prstDash val="solid"/>
                </a:ln>
                <a:solidFill>
                  <a:srgbClr val="52377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56" name="Google Shape;7822;p71">
              <a:extLst>
                <a:ext uri="{FF2B5EF4-FFF2-40B4-BE49-F238E27FC236}">
                  <a16:creationId xmlns:a16="http://schemas.microsoft.com/office/drawing/2014/main" id="{04DCCE61-78A7-449D-8B93-5F5FDA90AABD}"/>
                </a:ext>
              </a:extLst>
            </p:cNvPr>
            <p:cNvCxnSpPr>
              <a:endCxn id="55" idx="2"/>
            </p:cNvCxnSpPr>
            <p:nvPr/>
          </p:nvCxnSpPr>
          <p:spPr>
            <a:xfrm>
              <a:off x="2413871" y="4154498"/>
              <a:ext cx="768300" cy="9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56338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37E5047-9159-46FD-8793-F0EB30ADE619}"/>
              </a:ext>
            </a:extLst>
          </p:cNvPr>
          <p:cNvSpPr txBox="1"/>
          <p:nvPr/>
        </p:nvSpPr>
        <p:spPr>
          <a:xfrm>
            <a:off x="3091912" y="1306995"/>
            <a:ext cx="650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1.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90219C60-9309-4F80-ADD2-9C1E17BF2267}"/>
              </a:ext>
            </a:extLst>
          </p:cNvPr>
          <p:cNvSpPr txBox="1"/>
          <p:nvPr/>
        </p:nvSpPr>
        <p:spPr>
          <a:xfrm>
            <a:off x="5470901" y="1306995"/>
            <a:ext cx="758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21873B42-CEA2-45D9-A163-8B5284716792}"/>
              </a:ext>
            </a:extLst>
          </p:cNvPr>
          <p:cNvSpPr txBox="1"/>
          <p:nvPr/>
        </p:nvSpPr>
        <p:spPr>
          <a:xfrm>
            <a:off x="3117003" y="2737542"/>
            <a:ext cx="7224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3.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9D6D3001-EAF4-4F49-ABE1-87DF244EF1F8}"/>
              </a:ext>
            </a:extLst>
          </p:cNvPr>
          <p:cNvSpPr txBox="1"/>
          <p:nvPr/>
        </p:nvSpPr>
        <p:spPr>
          <a:xfrm>
            <a:off x="5470901" y="2758684"/>
            <a:ext cx="8274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4.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A0A1D563-AC78-4D48-8451-A17E6819CDCC}"/>
              </a:ext>
            </a:extLst>
          </p:cNvPr>
          <p:cNvSpPr txBox="1"/>
          <p:nvPr/>
        </p:nvSpPr>
        <p:spPr>
          <a:xfrm>
            <a:off x="3109370" y="4168089"/>
            <a:ext cx="7984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5.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76041E1A-31FD-4F26-BB76-09DA24767617}"/>
              </a:ext>
            </a:extLst>
          </p:cNvPr>
          <p:cNvSpPr txBox="1"/>
          <p:nvPr/>
        </p:nvSpPr>
        <p:spPr>
          <a:xfrm>
            <a:off x="5470901" y="4174621"/>
            <a:ext cx="758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4000" b="0" i="0" u="none" strike="noStrike" kern="0" cap="none" spc="0" normalizeH="0" baseline="0" noProof="0" dirty="0">
                <a:ln>
                  <a:noFill/>
                </a:ln>
                <a:solidFill>
                  <a:srgbClr val="583587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6.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83587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AB63013-F9DD-4EFC-8448-8BF1E8C585E9}"/>
              </a:ext>
            </a:extLst>
          </p:cNvPr>
          <p:cNvSpPr txBox="1"/>
          <p:nvPr/>
        </p:nvSpPr>
        <p:spPr>
          <a:xfrm>
            <a:off x="-109635" y="1239190"/>
            <a:ext cx="3019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Rozdrabniam liście szpinaku i wsypuje je do moździerza. Następnie zalewam je odrobiną etanolu.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35F04ED6-A9C5-48B5-826F-AAABE2AC3605}"/>
              </a:ext>
            </a:extLst>
          </p:cNvPr>
          <p:cNvSpPr txBox="1"/>
          <p:nvPr/>
        </p:nvSpPr>
        <p:spPr>
          <a:xfrm>
            <a:off x="6229297" y="1239190"/>
            <a:ext cx="30196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Rozcieram na jednolitą papkę i przelewam do słoika. Potrząsam przez kilka minut.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20E1FDD8-CFBD-48A1-B4F4-2696BEC64C97}"/>
              </a:ext>
            </a:extLst>
          </p:cNvPr>
          <p:cNvSpPr txBox="1"/>
          <p:nvPr/>
        </p:nvSpPr>
        <p:spPr>
          <a:xfrm>
            <a:off x="-137918" y="2738190"/>
            <a:ext cx="30196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Z bibuły wykonuję lejek i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otrzymany ekstrakt przesączam do probówki.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AA322495-8CA2-407B-B39E-6F6268FBB645}"/>
              </a:ext>
            </a:extLst>
          </p:cNvPr>
          <p:cNvSpPr txBox="1"/>
          <p:nvPr/>
        </p:nvSpPr>
        <p:spPr>
          <a:xfrm>
            <a:off x="6229296" y="2543844"/>
            <a:ext cx="30196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Z bibuły wycinam pasek, następnie nawijam jego jeden koniec na ołówek i zaklejam taśmą. Nanoszę na bibułę wyizolowany barwnik.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2161FC92-C42A-4696-B93C-C2CBD138ACCF}"/>
              </a:ext>
            </a:extLst>
          </p:cNvPr>
          <p:cNvSpPr txBox="1"/>
          <p:nvPr/>
        </p:nvSpPr>
        <p:spPr>
          <a:xfrm>
            <a:off x="38958" y="3973949"/>
            <a:ext cx="29073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Do słoika wlewam benzynę ekstrakcyjną i aceton w proporcji 10:1. Zawieszam ołówek z bibułą na brzegach słoika.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DBB984AD-7C64-4F3F-A928-119442E811E5}"/>
              </a:ext>
            </a:extLst>
          </p:cNvPr>
          <p:cNvSpPr txBox="1"/>
          <p:nvPr/>
        </p:nvSpPr>
        <p:spPr>
          <a:xfrm>
            <a:off x="6229296" y="4152700"/>
            <a:ext cx="30196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Pozostawiam bibułę i słoik na godzinę i obserwuję zmiany zachodzące na pasku z bibuły.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D2E00E44-3948-4108-872A-62098B49B431}"/>
              </a:ext>
            </a:extLst>
          </p:cNvPr>
          <p:cNvCxnSpPr>
            <a:cxnSpLocks/>
          </p:cNvCxnSpPr>
          <p:nvPr/>
        </p:nvCxnSpPr>
        <p:spPr>
          <a:xfrm>
            <a:off x="4242220" y="1676591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B9411A95-6C58-4984-98E9-ED7A782A6CB1}"/>
              </a:ext>
            </a:extLst>
          </p:cNvPr>
          <p:cNvCxnSpPr>
            <a:cxnSpLocks/>
          </p:cNvCxnSpPr>
          <p:nvPr/>
        </p:nvCxnSpPr>
        <p:spPr>
          <a:xfrm flipH="1">
            <a:off x="3936371" y="2395127"/>
            <a:ext cx="746675" cy="0"/>
          </a:xfrm>
          <a:prstGeom prst="straightConnector1">
            <a:avLst/>
          </a:prstGeom>
          <a:ln w="1905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13050F3D-8726-4F07-83C0-0549B9CEB4B0}"/>
              </a:ext>
            </a:extLst>
          </p:cNvPr>
          <p:cNvCxnSpPr>
            <a:cxnSpLocks/>
          </p:cNvCxnSpPr>
          <p:nvPr/>
        </p:nvCxnSpPr>
        <p:spPr>
          <a:xfrm>
            <a:off x="4198367" y="3119317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05683AEF-FC3A-43FB-BA75-73E8A9B490A6}"/>
              </a:ext>
            </a:extLst>
          </p:cNvPr>
          <p:cNvCxnSpPr>
            <a:cxnSpLocks/>
          </p:cNvCxnSpPr>
          <p:nvPr/>
        </p:nvCxnSpPr>
        <p:spPr>
          <a:xfrm flipH="1">
            <a:off x="3936371" y="3827819"/>
            <a:ext cx="746675" cy="0"/>
          </a:xfrm>
          <a:prstGeom prst="straightConnector1">
            <a:avLst/>
          </a:prstGeom>
          <a:ln w="1905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981B42EB-0676-4D38-B2C2-5413D4F9A727}"/>
              </a:ext>
            </a:extLst>
          </p:cNvPr>
          <p:cNvCxnSpPr>
            <a:cxnSpLocks/>
          </p:cNvCxnSpPr>
          <p:nvPr/>
        </p:nvCxnSpPr>
        <p:spPr>
          <a:xfrm>
            <a:off x="4198367" y="4544964"/>
            <a:ext cx="746675" cy="0"/>
          </a:xfrm>
          <a:prstGeom prst="straightConnector1">
            <a:avLst/>
          </a:prstGeom>
          <a:ln w="12700">
            <a:solidFill>
              <a:srgbClr val="5633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32034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75"/>
          <p:cNvSpPr/>
          <p:nvPr/>
        </p:nvSpPr>
        <p:spPr>
          <a:xfrm>
            <a:off x="1238865" y="2250499"/>
            <a:ext cx="6681019" cy="6425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pl-PL" b="1" i="0" dirty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36000">
                      <a:schemeClr val="dk2"/>
                    </a:gs>
                    <a:gs pos="62000">
                      <a:schemeClr val="accent2"/>
                    </a:gs>
                    <a:gs pos="100000">
                      <a:schemeClr val="accent3"/>
                    </a:gs>
                  </a:gsLst>
                  <a:lin ang="2698631" scaled="0"/>
                </a:gradFill>
                <a:latin typeface="Century Gothic" panose="020B0502020202020204" pitchFamily="34" charset="0"/>
              </a:rPr>
              <a:t>DOKUMENTACJA</a:t>
            </a:r>
            <a:endParaRPr b="1" i="0" dirty="0">
              <a:ln>
                <a:noFill/>
              </a:ln>
              <a:gradFill>
                <a:gsLst>
                  <a:gs pos="0">
                    <a:schemeClr val="accent3"/>
                  </a:gs>
                  <a:gs pos="36000">
                    <a:schemeClr val="dk2"/>
                  </a:gs>
                  <a:gs pos="62000">
                    <a:schemeClr val="accent2"/>
                  </a:gs>
                  <a:gs pos="100000">
                    <a:schemeClr val="accent3"/>
                  </a:gs>
                </a:gsLst>
                <a:lin ang="2698631" scaled="0"/>
              </a:gra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-output-C0088927-AB64-45ED-B7C7-9D427E016985">
            <a:hlinkClick r:id="" action="ppaction://media"/>
            <a:extLst>
              <a:ext uri="{FF2B5EF4-FFF2-40B4-BE49-F238E27FC236}">
                <a16:creationId xmlns:a16="http://schemas.microsoft.com/office/drawing/2014/main" id="{29138252-63BC-497C-8906-4A9878CAA3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82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5854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lographic Gradients Consulting Toolkit by Slidesgo">
  <a:themeElements>
    <a:clrScheme name="Simple Light">
      <a:dk1>
        <a:srgbClr val="FFFFFF"/>
      </a:dk1>
      <a:lt1>
        <a:srgbClr val="182026"/>
      </a:lt1>
      <a:dk2>
        <a:srgbClr val="FAC4A2"/>
      </a:dk2>
      <a:lt2>
        <a:srgbClr val="FFF393"/>
      </a:lt2>
      <a:accent1>
        <a:srgbClr val="A1E5D6"/>
      </a:accent1>
      <a:accent2>
        <a:srgbClr val="6CE0D3"/>
      </a:accent2>
      <a:accent3>
        <a:srgbClr val="7191C0"/>
      </a:accent3>
      <a:accent4>
        <a:srgbClr val="C190BF"/>
      </a:accent4>
      <a:accent5>
        <a:srgbClr val="FFFFFF"/>
      </a:accent5>
      <a:accent6>
        <a:srgbClr val="182026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504</Words>
  <Application>Microsoft Office PowerPoint</Application>
  <PresentationFormat>Pokaz na ekranie (16:9)</PresentationFormat>
  <Paragraphs>79</Paragraphs>
  <Slides>13</Slides>
  <Notes>12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Libre Franklin Thin</vt:lpstr>
      <vt:lpstr>Libre Franklin</vt:lpstr>
      <vt:lpstr>Fredoka One</vt:lpstr>
      <vt:lpstr>Holographic Gradients Consulting Toolkit by Slidesgo</vt:lpstr>
      <vt:lpstr>HOLOGRAPHIC GRADIENTS  Z LIŚCI SZPINAKU</vt:lpstr>
      <vt:lpstr>CHARAKTERYSTYKA OBIEKTU BADAŃ</vt:lpstr>
      <vt:lpstr>AWESOME WORDS</vt:lpstr>
      <vt:lpstr>CEL DOŚWIADCZENIA</vt:lpstr>
      <vt:lpstr>PROBLEM BADAWCZY I HIPOTEZA</vt:lpstr>
      <vt:lpstr>SPRZĘT LABORATORYJNY I ODCZYNNIKI</vt:lpstr>
      <vt:lpstr>PRZEBIEG </vt:lpstr>
      <vt:lpstr>Prezentacja programu PowerPoint</vt:lpstr>
      <vt:lpstr>Prezentacja programu PowerPoint</vt:lpstr>
      <vt:lpstr>Barwna smuga przemieszcza się po pasku bibuły i wraz z upływem czasu rozwarstwia się. Najszybciej migruje żółty barwnik.</vt:lpstr>
      <vt:lpstr>PRZEDSTAWIENIE GRAFICZNE</vt:lpstr>
      <vt:lpstr>$4.300,00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HOLOGRAPHIC GRADIENTS  Z LIŚCI SZPINAKU</dc:title>
  <dc:creator>Wiktoria Ślachcińska</dc:creator>
  <cp:lastModifiedBy>Wiesława Bruch</cp:lastModifiedBy>
  <cp:revision>35</cp:revision>
  <dcterms:modified xsi:type="dcterms:W3CDTF">2021-05-31T14:52:18Z</dcterms:modified>
</cp:coreProperties>
</file>